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76" r:id="rId3"/>
    <p:sldId id="258" r:id="rId4"/>
    <p:sldId id="259" r:id="rId5"/>
    <p:sldId id="260" r:id="rId6"/>
    <p:sldId id="261" r:id="rId7"/>
    <p:sldId id="264" r:id="rId8"/>
    <p:sldId id="263" r:id="rId9"/>
    <p:sldId id="266" r:id="rId10"/>
    <p:sldId id="267" r:id="rId11"/>
    <p:sldId id="268" r:id="rId12"/>
    <p:sldId id="277" r:id="rId13"/>
    <p:sldId id="278" r:id="rId14"/>
    <p:sldId id="279" r:id="rId15"/>
    <p:sldId id="280" r:id="rId16"/>
    <p:sldId id="274" r:id="rId17"/>
    <p:sldId id="281" r:id="rId18"/>
    <p:sldId id="262" r:id="rId19"/>
    <p:sldId id="269" r:id="rId20"/>
    <p:sldId id="265" r:id="rId21"/>
    <p:sldId id="270" r:id="rId22"/>
    <p:sldId id="275" r:id="rId23"/>
    <p:sldId id="271" r:id="rId24"/>
    <p:sldId id="272" r:id="rId25"/>
    <p:sldId id="273" r:id="rId26"/>
  </p:sldIdLst>
  <p:sldSz cx="9144000" cy="5143500" type="screen16x9"/>
  <p:notesSz cx="6858000" cy="9144000"/>
  <p:embeddedFontLst>
    <p:embeddedFont>
      <p:font typeface="Proxima Nova" panose="02000506030000020004" pitchFamily="2" charset="0"/>
      <p:regular r:id="rId28"/>
      <p:bold r:id="rId29"/>
      <p:italic r:id="rId30"/>
      <p:boldItalic r:id="rId31"/>
    </p:embeddedFont>
    <p:embeddedFont>
      <p:font typeface="Space Mono" panose="02000509040000020004" pitchFamily="49"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6"/>
    <p:restoredTop sz="94677"/>
  </p:normalViewPr>
  <p:slideViewPr>
    <p:cSldViewPr snapToGrid="0">
      <p:cViewPr>
        <p:scale>
          <a:sx n="147" d="100"/>
          <a:sy n="147" d="100"/>
        </p:scale>
        <p:origin x="1528" y="8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23631b3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23631b3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23631b3676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23631b367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23631b3676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E1F17DA1-B36C-7783-F5FD-C9AABADDF806}"/>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8B092E4C-72C3-FE69-FD7B-3803789C6E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477BECCF-E859-F5D0-91E0-4E05D70F0B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31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DFA04915-83F0-8DE3-1A7E-68C869847016}"/>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1F71E286-3E26-5E89-F0CF-D4332AD875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593F8F4D-0C58-ADF6-512B-FC0F735BCA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9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7DADE734-EA35-11D4-F223-A02D16E6046E}"/>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F553F66C-36BE-9EDF-5DD7-817931AEE6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848DEA05-6118-6401-D79A-2199427247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4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3224E58A-275C-8B90-940B-4706080A3287}"/>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7C8DD762-B2CC-6557-5697-C7EAABC25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2B9AA261-2746-E63C-219E-64DDC7247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46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23631b3676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23631b3676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051FF844-33C5-12ED-55F5-8D6699857D92}"/>
            </a:ext>
          </a:extLst>
        </p:cNvPr>
        <p:cNvGrpSpPr/>
        <p:nvPr/>
      </p:nvGrpSpPr>
      <p:grpSpPr>
        <a:xfrm>
          <a:off x="0" y="0"/>
          <a:ext cx="0" cy="0"/>
          <a:chOff x="0" y="0"/>
          <a:chExt cx="0" cy="0"/>
        </a:xfrm>
      </p:grpSpPr>
      <p:sp>
        <p:nvSpPr>
          <p:cNvPr id="594" name="Google Shape;594;g323631b3676_0_525:notes">
            <a:extLst>
              <a:ext uri="{FF2B5EF4-FFF2-40B4-BE49-F238E27FC236}">
                <a16:creationId xmlns:a16="http://schemas.microsoft.com/office/drawing/2014/main" id="{FAF29A44-FE03-EC8A-F7BD-D3C51275AA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23631b3676_0_525:notes">
            <a:extLst>
              <a:ext uri="{FF2B5EF4-FFF2-40B4-BE49-F238E27FC236}">
                <a16:creationId xmlns:a16="http://schemas.microsoft.com/office/drawing/2014/main" id="{989015E7-63CB-F8AD-3867-EED89C6A4A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33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3631b3676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23631b3676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23631b367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23631b367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AAC13C9E-8E64-6646-E8DF-682C1AA73F7D}"/>
            </a:ext>
          </a:extLst>
        </p:cNvPr>
        <p:cNvGrpSpPr/>
        <p:nvPr/>
      </p:nvGrpSpPr>
      <p:grpSpPr>
        <a:xfrm>
          <a:off x="0" y="0"/>
          <a:ext cx="0" cy="0"/>
          <a:chOff x="0" y="0"/>
          <a:chExt cx="0" cy="0"/>
        </a:xfrm>
      </p:grpSpPr>
      <p:sp>
        <p:nvSpPr>
          <p:cNvPr id="63" name="Google Shape;63;g323631b3676_0_11:notes">
            <a:extLst>
              <a:ext uri="{FF2B5EF4-FFF2-40B4-BE49-F238E27FC236}">
                <a16:creationId xmlns:a16="http://schemas.microsoft.com/office/drawing/2014/main" id="{6A183CED-C308-455D-2E92-06B5A215DD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23631b3676_0_11:notes">
            <a:extLst>
              <a:ext uri="{FF2B5EF4-FFF2-40B4-BE49-F238E27FC236}">
                <a16:creationId xmlns:a16="http://schemas.microsoft.com/office/drawing/2014/main" id="{4FEBE645-5AEF-A96C-BBA2-459A7DA3C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254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23631b367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23631b367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23631b3676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23631b367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3631b3676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23631b3676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23631b3676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23631b3676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23631b367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23631b367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23631b3676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23631b367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3631b367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23631b367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3631b367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3631b367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23631b3676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23631b367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3631b367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3631b367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3631b3676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3631b367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23631b367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23631b367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3631b3676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23631b3676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1514631" y="3374000"/>
            <a:ext cx="2644707" cy="601200"/>
          </a:xfrm>
          <a:prstGeom prst="rect">
            <a:avLst/>
          </a:prstGeom>
          <a:solidFill>
            <a:srgbClr val="0C0C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55" name="Google Shape;55;p13" descr="SPoRT Graphic"/>
          <p:cNvPicPr preferRelativeResize="0"/>
          <p:nvPr/>
        </p:nvPicPr>
        <p:blipFill rotWithShape="1">
          <a:blip r:embed="rId3">
            <a:alphaModFix/>
          </a:blip>
          <a:srcRect/>
          <a:stretch/>
        </p:blipFill>
        <p:spPr>
          <a:xfrm>
            <a:off x="2444838" y="3499573"/>
            <a:ext cx="1714500" cy="350044"/>
          </a:xfrm>
          <a:prstGeom prst="rect">
            <a:avLst/>
          </a:prstGeom>
          <a:noFill/>
          <a:ln>
            <a:noFill/>
          </a:ln>
        </p:spPr>
      </p:pic>
      <p:sp>
        <p:nvSpPr>
          <p:cNvPr id="56" name="Google Shape;56;p13"/>
          <p:cNvSpPr txBox="1"/>
          <p:nvPr/>
        </p:nvSpPr>
        <p:spPr>
          <a:xfrm>
            <a:off x="4207025" y="3384592"/>
            <a:ext cx="4086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Calibri"/>
                <a:ea typeface="Calibri"/>
                <a:cs typeface="Calibri"/>
                <a:sym typeface="Calibri"/>
              </a:rPr>
              <a:t>(1.) NASA SPoRT (MSFC)</a:t>
            </a:r>
            <a:endParaRPr sz="1900">
              <a:solidFill>
                <a:schemeClr val="dk1"/>
              </a:solidFill>
              <a:latin typeface="Calibri"/>
              <a:ea typeface="Calibri"/>
              <a:cs typeface="Calibri"/>
              <a:sym typeface="Calibri"/>
            </a:endParaRPr>
          </a:p>
        </p:txBody>
      </p:sp>
      <p:sp>
        <p:nvSpPr>
          <p:cNvPr id="57" name="Google Shape;57;p13"/>
          <p:cNvSpPr txBox="1"/>
          <p:nvPr/>
        </p:nvSpPr>
        <p:spPr>
          <a:xfrm>
            <a:off x="311708" y="363575"/>
            <a:ext cx="8520600" cy="2052600"/>
          </a:xfrm>
          <a:prstGeom prst="rect">
            <a:avLst/>
          </a:prstGeom>
          <a:noFill/>
          <a:ln>
            <a:noFill/>
          </a:ln>
        </p:spPr>
        <p:txBody>
          <a:bodyPr spcFirstLastPara="1" wrap="square" lIns="91425" tIns="91425" rIns="91425" bIns="91425" anchor="ctr" anchorCtr="0">
            <a:normAutofit/>
          </a:bodyPr>
          <a:lstStyle/>
          <a:p>
            <a:pPr marL="0" lvl="0" indent="0" algn="ctr" rtl="0">
              <a:spcBef>
                <a:spcPts val="1200"/>
              </a:spcBef>
              <a:spcAft>
                <a:spcPts val="0"/>
              </a:spcAft>
              <a:buNone/>
            </a:pPr>
            <a:r>
              <a:rPr lang="en" sz="2500" b="1">
                <a:solidFill>
                  <a:schemeClr val="dk1"/>
                </a:solidFill>
                <a:latin typeface="Calibri"/>
                <a:ea typeface="Calibri"/>
                <a:cs typeface="Calibri"/>
                <a:sym typeface="Calibri"/>
              </a:rPr>
              <a:t>Deep Learning Time Series Prediction Strategies for Efficiently Emulating Noah Land Surface Model Soil Moisture Dynamics</a:t>
            </a:r>
            <a:endParaRPr sz="2500" b="1">
              <a:solidFill>
                <a:schemeClr val="dk1"/>
              </a:solidFill>
              <a:latin typeface="Calibri"/>
              <a:ea typeface="Calibri"/>
              <a:cs typeface="Calibri"/>
              <a:sym typeface="Calibri"/>
            </a:endParaRPr>
          </a:p>
          <a:p>
            <a:pPr marL="0" lvl="0" indent="0" algn="l" rtl="0">
              <a:spcBef>
                <a:spcPts val="1200"/>
              </a:spcBef>
              <a:spcAft>
                <a:spcPts val="1200"/>
              </a:spcAft>
              <a:buNone/>
            </a:pPr>
            <a:endParaRPr sz="2500" b="1">
              <a:solidFill>
                <a:schemeClr val="dk1"/>
              </a:solidFill>
              <a:latin typeface="Calibri"/>
              <a:ea typeface="Calibri"/>
              <a:cs typeface="Calibri"/>
              <a:sym typeface="Calibri"/>
            </a:endParaRPr>
          </a:p>
        </p:txBody>
      </p:sp>
      <p:sp>
        <p:nvSpPr>
          <p:cNvPr id="58" name="Google Shape;58;p13"/>
          <p:cNvSpPr txBox="1"/>
          <p:nvPr/>
        </p:nvSpPr>
        <p:spPr>
          <a:xfrm>
            <a:off x="311700" y="1767325"/>
            <a:ext cx="85206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Calibri"/>
                <a:ea typeface="Calibri"/>
                <a:cs typeface="Calibri"/>
                <a:sym typeface="Calibri"/>
              </a:rPr>
              <a:t>Mitchell Dodson</a:t>
            </a:r>
            <a:r>
              <a:rPr lang="en" sz="2100" baseline="30000">
                <a:solidFill>
                  <a:schemeClr val="dk1"/>
                </a:solidFill>
                <a:latin typeface="Calibri"/>
                <a:ea typeface="Calibri"/>
                <a:cs typeface="Calibri"/>
                <a:sym typeface="Calibri"/>
              </a:rPr>
              <a:t>1,2</a:t>
            </a:r>
            <a:endParaRPr sz="2100" baseline="300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Chris Hain</a:t>
            </a:r>
            <a:r>
              <a:rPr lang="en" sz="2100" baseline="30000">
                <a:solidFill>
                  <a:schemeClr val="dk1"/>
                </a:solidFill>
                <a:latin typeface="Calibri"/>
                <a:ea typeface="Calibri"/>
                <a:cs typeface="Calibri"/>
                <a:sym typeface="Calibri"/>
              </a:rPr>
              <a:t>1</a:t>
            </a:r>
            <a:endParaRPr sz="21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Sundar Christopher</a:t>
            </a:r>
            <a:r>
              <a:rPr lang="en" sz="2100" baseline="30000">
                <a:solidFill>
                  <a:schemeClr val="dk1"/>
                </a:solidFill>
                <a:latin typeface="Calibri"/>
                <a:ea typeface="Calibri"/>
                <a:cs typeface="Calibri"/>
                <a:sym typeface="Calibri"/>
              </a:rPr>
              <a:t>2</a:t>
            </a:r>
            <a:endParaRPr sz="2100" baseline="300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Sean Freeman</a:t>
            </a:r>
            <a:r>
              <a:rPr lang="en" sz="2100" baseline="30000">
                <a:solidFill>
                  <a:schemeClr val="dk1"/>
                </a:solidFill>
                <a:latin typeface="Calibri"/>
                <a:ea typeface="Calibri"/>
                <a:cs typeface="Calibri"/>
                <a:sym typeface="Calibri"/>
              </a:rPr>
              <a:t>2</a:t>
            </a:r>
            <a:endParaRPr sz="2100">
              <a:solidFill>
                <a:schemeClr val="dk1"/>
              </a:solidFill>
              <a:latin typeface="Calibri"/>
              <a:ea typeface="Calibri"/>
              <a:cs typeface="Calibri"/>
              <a:sym typeface="Calibri"/>
            </a:endParaRPr>
          </a:p>
        </p:txBody>
      </p:sp>
      <p:sp>
        <p:nvSpPr>
          <p:cNvPr id="59" name="Google Shape;59;p13"/>
          <p:cNvSpPr/>
          <p:nvPr/>
        </p:nvSpPr>
        <p:spPr>
          <a:xfrm>
            <a:off x="1514631" y="4153704"/>
            <a:ext cx="2644719" cy="601200"/>
          </a:xfrm>
          <a:prstGeom prst="rect">
            <a:avLst/>
          </a:prstGeom>
          <a:solidFill>
            <a:srgbClr val="0C0C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60" name="Google Shape;60;p13"/>
          <p:cNvPicPr preferRelativeResize="0"/>
          <p:nvPr/>
        </p:nvPicPr>
        <p:blipFill rotWithShape="1">
          <a:blip r:embed="rId4">
            <a:alphaModFix/>
          </a:blip>
          <a:srcRect b="42442"/>
          <a:stretch/>
        </p:blipFill>
        <p:spPr>
          <a:xfrm>
            <a:off x="1852559" y="4098627"/>
            <a:ext cx="1968849" cy="601325"/>
          </a:xfrm>
          <a:prstGeom prst="rect">
            <a:avLst/>
          </a:prstGeom>
          <a:noFill/>
          <a:ln>
            <a:noFill/>
          </a:ln>
        </p:spPr>
      </p:pic>
      <p:sp>
        <p:nvSpPr>
          <p:cNvPr id="61" name="Google Shape;61;p13"/>
          <p:cNvSpPr txBox="1"/>
          <p:nvPr/>
        </p:nvSpPr>
        <p:spPr>
          <a:xfrm>
            <a:off x="4207025" y="4222792"/>
            <a:ext cx="4086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Calibri"/>
                <a:ea typeface="Calibri"/>
                <a:cs typeface="Calibri"/>
                <a:sym typeface="Calibri"/>
              </a:rPr>
              <a:t>(2.) University of Alabama in Huntsville</a:t>
            </a:r>
            <a:endParaRPr sz="1900">
              <a:solidFill>
                <a:schemeClr val="dk1"/>
              </a:solidFill>
              <a:latin typeface="Calibri"/>
              <a:ea typeface="Calibri"/>
              <a:cs typeface="Calibri"/>
              <a:sym typeface="Calibri"/>
            </a:endParaRPr>
          </a:p>
        </p:txBody>
      </p:sp>
      <p:pic>
        <p:nvPicPr>
          <p:cNvPr id="3" name="Graphic 2">
            <a:extLst>
              <a:ext uri="{FF2B5EF4-FFF2-40B4-BE49-F238E27FC236}">
                <a16:creationId xmlns:a16="http://schemas.microsoft.com/office/drawing/2014/main" id="{F6FEA9CF-5751-F854-50F2-6842DFC61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7796" y="3384591"/>
            <a:ext cx="699183" cy="5883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24"/>
          <p:cNvPicPr preferRelativeResize="0"/>
          <p:nvPr/>
        </p:nvPicPr>
        <p:blipFill>
          <a:blip r:embed="rId3">
            <a:alphaModFix/>
          </a:blip>
          <a:stretch>
            <a:fillRect/>
          </a:stretch>
        </p:blipFill>
        <p:spPr>
          <a:xfrm>
            <a:off x="130700" y="643254"/>
            <a:ext cx="2848650" cy="2136487"/>
          </a:xfrm>
          <a:prstGeom prst="rect">
            <a:avLst/>
          </a:prstGeom>
          <a:noFill/>
          <a:ln>
            <a:noFill/>
          </a:ln>
        </p:spPr>
      </p:pic>
      <p:pic>
        <p:nvPicPr>
          <p:cNvPr id="479" name="Google Shape;479;p24"/>
          <p:cNvPicPr preferRelativeResize="0"/>
          <p:nvPr/>
        </p:nvPicPr>
        <p:blipFill>
          <a:blip r:embed="rId4">
            <a:alphaModFix/>
          </a:blip>
          <a:stretch>
            <a:fillRect/>
          </a:stretch>
        </p:blipFill>
        <p:spPr>
          <a:xfrm>
            <a:off x="3060738" y="2854625"/>
            <a:ext cx="2848650" cy="2136487"/>
          </a:xfrm>
          <a:prstGeom prst="rect">
            <a:avLst/>
          </a:prstGeom>
          <a:noFill/>
          <a:ln>
            <a:noFill/>
          </a:ln>
        </p:spPr>
      </p:pic>
      <p:pic>
        <p:nvPicPr>
          <p:cNvPr id="480" name="Google Shape;480;p24"/>
          <p:cNvPicPr preferRelativeResize="0"/>
          <p:nvPr/>
        </p:nvPicPr>
        <p:blipFill>
          <a:blip r:embed="rId5">
            <a:alphaModFix/>
          </a:blip>
          <a:stretch>
            <a:fillRect/>
          </a:stretch>
        </p:blipFill>
        <p:spPr>
          <a:xfrm>
            <a:off x="3060750" y="636738"/>
            <a:ext cx="2848650" cy="2136487"/>
          </a:xfrm>
          <a:prstGeom prst="rect">
            <a:avLst/>
          </a:prstGeom>
          <a:noFill/>
          <a:ln>
            <a:noFill/>
          </a:ln>
        </p:spPr>
      </p:pic>
      <p:pic>
        <p:nvPicPr>
          <p:cNvPr id="481" name="Google Shape;481;p24"/>
          <p:cNvPicPr preferRelativeResize="0"/>
          <p:nvPr/>
        </p:nvPicPr>
        <p:blipFill>
          <a:blip r:embed="rId6">
            <a:alphaModFix/>
          </a:blip>
          <a:stretch>
            <a:fillRect/>
          </a:stretch>
        </p:blipFill>
        <p:spPr>
          <a:xfrm>
            <a:off x="130675" y="2854650"/>
            <a:ext cx="2848650" cy="2136487"/>
          </a:xfrm>
          <a:prstGeom prst="rect">
            <a:avLst/>
          </a:prstGeom>
          <a:noFill/>
          <a:ln>
            <a:noFill/>
          </a:ln>
        </p:spPr>
      </p:pic>
      <p:sp>
        <p:nvSpPr>
          <p:cNvPr id="483" name="Google Shape;483;p24"/>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Horizon error</a:t>
            </a:r>
            <a:endParaRPr>
              <a:latin typeface="Calibri"/>
              <a:ea typeface="Calibri"/>
              <a:cs typeface="Calibri"/>
              <a:sym typeface="Calibri"/>
            </a:endParaRPr>
          </a:p>
        </p:txBody>
      </p:sp>
      <p:sp>
        <p:nvSpPr>
          <p:cNvPr id="484" name="Google Shape;484;p24"/>
          <p:cNvSpPr txBox="1">
            <a:spLocks noGrp="1"/>
          </p:cNvSpPr>
          <p:nvPr>
            <p:ph type="body" idx="1"/>
          </p:nvPr>
        </p:nvSpPr>
        <p:spPr>
          <a:xfrm>
            <a:off x="5990800" y="523224"/>
            <a:ext cx="2983200" cy="4467887"/>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Horizon error rates indicate how prediction accuracy changes with </a:t>
            </a:r>
            <a:r>
              <a:rPr lang="en" sz="1600" b="1">
                <a:solidFill>
                  <a:schemeClr val="dk1"/>
                </a:solidFill>
                <a:latin typeface="Calibri"/>
                <a:ea typeface="Calibri"/>
                <a:cs typeface="Calibri"/>
                <a:sym typeface="Calibri"/>
              </a:rPr>
              <a:t>distance</a:t>
            </a:r>
            <a:r>
              <a:rPr lang="en" sz="1600">
                <a:solidFill>
                  <a:schemeClr val="dk1"/>
                </a:solidFill>
                <a:latin typeface="Calibri"/>
                <a:ea typeface="Calibri"/>
                <a:cs typeface="Calibri"/>
                <a:sym typeface="Calibri"/>
              </a:rPr>
              <a:t> from the </a:t>
            </a:r>
            <a:r>
              <a:rPr lang="en" sz="1600" b="1">
                <a:solidFill>
                  <a:schemeClr val="dk1"/>
                </a:solidFill>
                <a:latin typeface="Calibri"/>
                <a:ea typeface="Calibri"/>
                <a:cs typeface="Calibri"/>
                <a:sym typeface="Calibri"/>
              </a:rPr>
              <a:t>initial forecast hour</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Models universally have their </a:t>
            </a:r>
            <a:r>
              <a:rPr lang="en" sz="1600" b="1">
                <a:solidFill>
                  <a:schemeClr val="dk1"/>
                </a:solidFill>
                <a:latin typeface="Calibri"/>
                <a:ea typeface="Calibri"/>
                <a:cs typeface="Calibri"/>
                <a:sym typeface="Calibri"/>
              </a:rPr>
              <a:t>highest error rates at hour 0</a:t>
            </a:r>
            <a:r>
              <a:rPr lang="en" sz="1600">
                <a:solidFill>
                  <a:schemeClr val="dk1"/>
                </a:solidFill>
                <a:latin typeface="Calibri"/>
                <a:ea typeface="Calibri"/>
                <a:cs typeface="Calibri"/>
                <a:sym typeface="Calibri"/>
              </a:rPr>
              <a:t>, which suggests that the spin-up window encoder needs to improve.</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b="1">
                <a:solidFill>
                  <a:schemeClr val="dk1"/>
                </a:solidFill>
                <a:latin typeface="Calibri"/>
                <a:ea typeface="Calibri"/>
                <a:cs typeface="Calibri"/>
                <a:sym typeface="Calibri"/>
              </a:rPr>
              <a:t>AccLSTM</a:t>
            </a:r>
            <a:r>
              <a:rPr lang="en-US" sz="1600">
                <a:solidFill>
                  <a:schemeClr val="dk1"/>
                </a:solidFill>
                <a:latin typeface="Calibri"/>
                <a:ea typeface="Calibri"/>
                <a:cs typeface="Calibri"/>
                <a:sym typeface="Calibri"/>
              </a:rPr>
              <a:t> is the best performer by a wide margin, with all layers’ </a:t>
            </a:r>
            <a:r>
              <a:rPr lang="en-US" sz="1600" b="1">
                <a:solidFill>
                  <a:schemeClr val="dk1"/>
                </a:solidFill>
                <a:latin typeface="Calibri"/>
                <a:ea typeface="Calibri"/>
                <a:cs typeface="Calibri"/>
                <a:sym typeface="Calibri"/>
              </a:rPr>
              <a:t>MAE under 1.2% </a:t>
            </a:r>
            <a:r>
              <a:rPr lang="en-US" sz="1600">
                <a:solidFill>
                  <a:schemeClr val="dk1"/>
                </a:solidFill>
                <a:latin typeface="Calibri"/>
                <a:ea typeface="Calibri"/>
                <a:cs typeface="Calibri"/>
                <a:sym typeface="Calibri"/>
              </a:rPr>
              <a:t>(RSM) throughout the output sequence.</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Initial timesteps are the worst-performing, so encoder needs to improve.</a:t>
            </a:r>
            <a:endParaRPr sz="1600">
              <a:solidFill>
                <a:schemeClr val="dk1"/>
              </a:solidFill>
              <a:latin typeface="Calibri"/>
              <a:ea typeface="Calibri"/>
              <a:cs typeface="Calibri"/>
              <a:sym typeface="Calibri"/>
            </a:endParaRPr>
          </a:p>
        </p:txBody>
      </p:sp>
      <p:sp>
        <p:nvSpPr>
          <p:cNvPr id="490" name="Google Shape;490;p24"/>
          <p:cNvSpPr txBox="1"/>
          <p:nvPr/>
        </p:nvSpPr>
        <p:spPr>
          <a:xfrm>
            <a:off x="604550" y="888000"/>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491" name="Google Shape;491;p24"/>
          <p:cNvSpPr txBox="1"/>
          <p:nvPr/>
        </p:nvSpPr>
        <p:spPr>
          <a:xfrm>
            <a:off x="3516250" y="817750"/>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492" name="Google Shape;492;p24"/>
          <p:cNvSpPr txBox="1"/>
          <p:nvPr/>
        </p:nvSpPr>
        <p:spPr>
          <a:xfrm>
            <a:off x="569525" y="301652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493" name="Google Shape;493;p24"/>
          <p:cNvSpPr txBox="1"/>
          <p:nvPr/>
        </p:nvSpPr>
        <p:spPr>
          <a:xfrm>
            <a:off x="3516253" y="301651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5"/>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Error wrt Humidity/Temp </a:t>
            </a:r>
            <a:endParaRPr>
              <a:latin typeface="Calibri"/>
              <a:ea typeface="Calibri"/>
              <a:cs typeface="Calibri"/>
              <a:sym typeface="Calibri"/>
            </a:endParaRPr>
          </a:p>
        </p:txBody>
      </p:sp>
      <p:sp>
        <p:nvSpPr>
          <p:cNvPr id="499" name="Google Shape;499;p25"/>
          <p:cNvSpPr txBox="1">
            <a:spLocks noGrp="1"/>
          </p:cNvSpPr>
          <p:nvPr>
            <p:ph type="body" idx="1"/>
          </p:nvPr>
        </p:nvSpPr>
        <p:spPr>
          <a:xfrm>
            <a:off x="5136475" y="636725"/>
            <a:ext cx="38376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Plotting error magnitudes and biases’ correspondence to input parameter distributions can lend interpretability.</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Highest error rates near saturation above freezing. At saturation, increment change often overestimated, but underestimated nearby.</a:t>
            </a: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Local error maxima near the freezing point, and very hot and humid air.</a:t>
            </a: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Unsaturated air generally slightly negatively biased, except for a stripe at ~60% humidity.</a:t>
            </a:r>
            <a:endParaRPr>
              <a:solidFill>
                <a:schemeClr val="dk1"/>
              </a:solidFill>
              <a:latin typeface="Calibri"/>
              <a:ea typeface="Calibri"/>
              <a:cs typeface="Calibri"/>
              <a:sym typeface="Calibri"/>
            </a:endParaRPr>
          </a:p>
        </p:txBody>
      </p:sp>
      <p:pic>
        <p:nvPicPr>
          <p:cNvPr id="500" name="Google Shape;500;p25"/>
          <p:cNvPicPr preferRelativeResize="0"/>
          <p:nvPr/>
        </p:nvPicPr>
        <p:blipFill>
          <a:blip r:embed="rId3">
            <a:alphaModFix/>
          </a:blip>
          <a:stretch>
            <a:fillRect/>
          </a:stretch>
        </p:blipFill>
        <p:spPr>
          <a:xfrm>
            <a:off x="199075" y="2841555"/>
            <a:ext cx="4843443" cy="2152120"/>
          </a:xfrm>
          <a:prstGeom prst="rect">
            <a:avLst/>
          </a:prstGeom>
          <a:noFill/>
          <a:ln>
            <a:noFill/>
          </a:ln>
        </p:spPr>
      </p:pic>
      <p:pic>
        <p:nvPicPr>
          <p:cNvPr id="501" name="Google Shape;501;p25"/>
          <p:cNvPicPr preferRelativeResize="0"/>
          <p:nvPr/>
        </p:nvPicPr>
        <p:blipFill>
          <a:blip r:embed="rId4">
            <a:alphaModFix/>
          </a:blip>
          <a:stretch>
            <a:fillRect/>
          </a:stretch>
        </p:blipFill>
        <p:spPr>
          <a:xfrm>
            <a:off x="199077" y="620275"/>
            <a:ext cx="4843464" cy="2152116"/>
          </a:xfrm>
          <a:prstGeom prst="rect">
            <a:avLst/>
          </a:prstGeom>
          <a:noFill/>
          <a:ln>
            <a:noFill/>
          </a:ln>
        </p:spPr>
      </p:pic>
      <p:sp>
        <p:nvSpPr>
          <p:cNvPr id="502" name="Google Shape;502;p25"/>
          <p:cNvSpPr txBox="1"/>
          <p:nvPr/>
        </p:nvSpPr>
        <p:spPr>
          <a:xfrm>
            <a:off x="2606850" y="786975"/>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Mean error bias on distribution</a:t>
            </a:r>
            <a:endParaRPr sz="900">
              <a:solidFill>
                <a:srgbClr val="0C0C0C"/>
              </a:solidFill>
            </a:endParaRPr>
          </a:p>
        </p:txBody>
      </p:sp>
      <p:sp>
        <p:nvSpPr>
          <p:cNvPr id="503" name="Google Shape;503;p25"/>
          <p:cNvSpPr txBox="1"/>
          <p:nvPr/>
        </p:nvSpPr>
        <p:spPr>
          <a:xfrm>
            <a:off x="2326875" y="2970092"/>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Mean error magnitude on distribution</a:t>
            </a:r>
            <a:endParaRPr sz="900">
              <a:solidFill>
                <a:srgbClr val="0C0C0C"/>
              </a:solidFill>
            </a:endParaRPr>
          </a:p>
        </p:txBody>
      </p:sp>
      <p:cxnSp>
        <p:nvCxnSpPr>
          <p:cNvPr id="504" name="Google Shape;504;p25"/>
          <p:cNvCxnSpPr/>
          <p:nvPr/>
        </p:nvCxnSpPr>
        <p:spPr>
          <a:xfrm flipH="1">
            <a:off x="3246375" y="2261044"/>
            <a:ext cx="177900" cy="605700"/>
          </a:xfrm>
          <a:prstGeom prst="straightConnector1">
            <a:avLst/>
          </a:prstGeom>
          <a:noFill/>
          <a:ln w="28575" cap="flat" cmpd="sng">
            <a:solidFill>
              <a:srgbClr val="000000"/>
            </a:solidFill>
            <a:prstDash val="solid"/>
            <a:round/>
            <a:headEnd type="none" w="med" len="med"/>
            <a:tailEnd type="none" w="med" len="med"/>
          </a:ln>
        </p:spPr>
      </p:cxnSp>
      <p:sp>
        <p:nvSpPr>
          <p:cNvPr id="505" name="Google Shape;505;p25"/>
          <p:cNvSpPr txBox="1"/>
          <p:nvPr/>
        </p:nvSpPr>
        <p:spPr>
          <a:xfrm>
            <a:off x="2326875" y="2465625"/>
            <a:ext cx="1959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Just above freezing, increment underestimated; overestimated just below freezing.</a:t>
            </a:r>
            <a:endParaRPr sz="1000">
              <a:solidFill>
                <a:srgbClr val="FFFFFF"/>
              </a:solidFill>
              <a:highlight>
                <a:srgbClr val="000000"/>
              </a:highlight>
              <a:latin typeface="Proxima Nova"/>
              <a:ea typeface="Proxima Nova"/>
              <a:cs typeface="Proxima Nova"/>
              <a:sym typeface="Proxima Nova"/>
            </a:endParaRPr>
          </a:p>
        </p:txBody>
      </p:sp>
      <p:cxnSp>
        <p:nvCxnSpPr>
          <p:cNvPr id="506" name="Google Shape;506;p25"/>
          <p:cNvCxnSpPr/>
          <p:nvPr/>
        </p:nvCxnSpPr>
        <p:spPr>
          <a:xfrm>
            <a:off x="3105775" y="3773300"/>
            <a:ext cx="358500" cy="498900"/>
          </a:xfrm>
          <a:prstGeom prst="straightConnector1">
            <a:avLst/>
          </a:prstGeom>
          <a:noFill/>
          <a:ln w="28575" cap="flat" cmpd="sng">
            <a:solidFill>
              <a:srgbClr val="000000"/>
            </a:solidFill>
            <a:prstDash val="solid"/>
            <a:round/>
            <a:headEnd type="none" w="med" len="med"/>
            <a:tailEnd type="none" w="med" len="med"/>
          </a:ln>
        </p:spPr>
      </p:cxnSp>
      <p:sp>
        <p:nvSpPr>
          <p:cNvPr id="507" name="Google Shape;507;p25"/>
          <p:cNvSpPr txBox="1"/>
          <p:nvPr/>
        </p:nvSpPr>
        <p:spPr>
          <a:xfrm>
            <a:off x="2232225" y="3517075"/>
            <a:ext cx="159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Strong error maximum near cool air saturation</a:t>
            </a:r>
            <a:endParaRPr sz="1000">
              <a:solidFill>
                <a:srgbClr val="FFFFFF"/>
              </a:solidFill>
              <a:highlight>
                <a:srgbClr val="000000"/>
              </a:highlight>
              <a:latin typeface="Proxima Nova"/>
              <a:ea typeface="Proxima Nova"/>
              <a:cs typeface="Proxima Nova"/>
              <a:sym typeface="Proxima Nova"/>
            </a:endParaRPr>
          </a:p>
        </p:txBody>
      </p:sp>
      <p:sp>
        <p:nvSpPr>
          <p:cNvPr id="508" name="Google Shape;508;p25"/>
          <p:cNvSpPr txBox="1"/>
          <p:nvPr/>
        </p:nvSpPr>
        <p:spPr>
          <a:xfrm>
            <a:off x="288366" y="669500"/>
            <a:ext cx="10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a:t>
            </a:r>
            <a:endParaRPr sz="1200">
              <a:solidFill>
                <a:srgbClr val="FFFFFF"/>
              </a:solidFill>
              <a:highlight>
                <a:srgbClr val="000000"/>
              </a:highlight>
              <a:latin typeface="Proxima Nova"/>
              <a:ea typeface="Proxima Nova"/>
              <a:cs typeface="Proxima Nova"/>
              <a:sym typeface="Proxima Nova"/>
            </a:endParaRPr>
          </a:p>
        </p:txBody>
      </p:sp>
      <p:sp>
        <p:nvSpPr>
          <p:cNvPr id="509" name="Google Shape;509;p25"/>
          <p:cNvSpPr txBox="1"/>
          <p:nvPr/>
        </p:nvSpPr>
        <p:spPr>
          <a:xfrm>
            <a:off x="776054" y="2455450"/>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Temperature</a:t>
            </a:r>
            <a:endParaRPr sz="1200" b="1">
              <a:highlight>
                <a:srgbClr val="FFFFFF"/>
              </a:highlight>
              <a:latin typeface="Proxima Nova"/>
              <a:ea typeface="Proxima Nova"/>
              <a:cs typeface="Proxima Nova"/>
              <a:sym typeface="Proxima Nova"/>
            </a:endParaRPr>
          </a:p>
        </p:txBody>
      </p:sp>
      <p:sp>
        <p:nvSpPr>
          <p:cNvPr id="510" name="Google Shape;510;p25"/>
          <p:cNvSpPr txBox="1"/>
          <p:nvPr/>
        </p:nvSpPr>
        <p:spPr>
          <a:xfrm>
            <a:off x="637051" y="463873"/>
            <a:ext cx="396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RSM-10 error wrt humidity and temp distribution</a:t>
            </a:r>
            <a:endParaRPr sz="1200" b="1">
              <a:highlight>
                <a:srgbClr val="FFFFFF"/>
              </a:highlight>
              <a:latin typeface="Proxima Nova"/>
              <a:ea typeface="Proxima Nova"/>
              <a:cs typeface="Proxima Nova"/>
              <a:sym typeface="Proxima Nova"/>
            </a:endParaRPr>
          </a:p>
        </p:txBody>
      </p:sp>
      <p:sp>
        <p:nvSpPr>
          <p:cNvPr id="511" name="Google Shape;511;p25"/>
          <p:cNvSpPr txBox="1"/>
          <p:nvPr/>
        </p:nvSpPr>
        <p:spPr>
          <a:xfrm rot="-5400000">
            <a:off x="-250071" y="1596275"/>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Humidity</a:t>
            </a:r>
            <a:endParaRPr sz="1200" b="1">
              <a:highlight>
                <a:srgbClr val="FFFFFF"/>
              </a:highlight>
              <a:latin typeface="Proxima Nova"/>
              <a:ea typeface="Proxima Nova"/>
              <a:cs typeface="Proxima Nova"/>
              <a:sym typeface="Proxima Nova"/>
            </a:endParaRPr>
          </a:p>
        </p:txBody>
      </p:sp>
      <p:sp>
        <p:nvSpPr>
          <p:cNvPr id="512" name="Google Shape;512;p25"/>
          <p:cNvSpPr txBox="1"/>
          <p:nvPr/>
        </p:nvSpPr>
        <p:spPr>
          <a:xfrm>
            <a:off x="776054" y="4665250"/>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Temperature</a:t>
            </a:r>
            <a:endParaRPr sz="1200" b="1">
              <a:highlight>
                <a:srgbClr val="FFFFFF"/>
              </a:highlight>
              <a:latin typeface="Proxima Nova"/>
              <a:ea typeface="Proxima Nova"/>
              <a:cs typeface="Proxima Nova"/>
              <a:sym typeface="Proxima Nova"/>
            </a:endParaRPr>
          </a:p>
        </p:txBody>
      </p:sp>
      <p:sp>
        <p:nvSpPr>
          <p:cNvPr id="513" name="Google Shape;513;p25"/>
          <p:cNvSpPr txBox="1"/>
          <p:nvPr/>
        </p:nvSpPr>
        <p:spPr>
          <a:xfrm rot="-5400000">
            <a:off x="-250071" y="3806075"/>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Humidity</a:t>
            </a:r>
            <a:endParaRPr sz="1200" b="1">
              <a:highlight>
                <a:srgbClr val="FFFFFF"/>
              </a:highlight>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CF69BBED-6F5B-4999-F023-626055C64CB8}"/>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3AFB5FA4-09C7-4E76-76A6-91E7F787E109}"/>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Hurricane Florence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22EDFBE5-5CEB-BED3-4B3B-8CC62E90F01F}"/>
              </a:ext>
            </a:extLst>
          </p:cNvPr>
          <p:cNvSpPr txBox="1">
            <a:spLocks noGrp="1"/>
          </p:cNvSpPr>
          <p:nvPr>
            <p:ph type="body" idx="1"/>
          </p:nvPr>
        </p:nvSpPr>
        <p:spPr>
          <a:xfrm>
            <a:off x="101143" y="683190"/>
            <a:ext cx="7181328" cy="1597512"/>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Florence made landfall in North Carolina on September 14, 2018, and caused severe inland flooding by lingering over the state.</a:t>
            </a:r>
          </a:p>
          <a:p>
            <a:pPr marL="0" lvl="0" indent="0" algn="l" rtl="0">
              <a:lnSpc>
                <a:spcPct val="100000"/>
              </a:lnSpc>
              <a:spcBef>
                <a:spcPts val="0"/>
              </a:spcBef>
              <a:spcAft>
                <a:spcPts val="0"/>
              </a:spcAft>
              <a:buNone/>
            </a:pPr>
            <a:endParaRPr lang="en-US">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Relatively dry soils experienced considerable surface runoff. Water that infiltrated the soil quickly percolated down to lower layers.</a:t>
            </a:r>
            <a:endParaRPr>
              <a:solidFill>
                <a:schemeClr val="dk1"/>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11A69ED9-E2D4-404B-2FE9-5D55BC6CBBD6}"/>
              </a:ext>
            </a:extLst>
          </p:cNvPr>
          <p:cNvPicPr>
            <a:picLocks noChangeAspect="1"/>
          </p:cNvPicPr>
          <p:nvPr/>
        </p:nvPicPr>
        <p:blipFill>
          <a:blip r:embed="rId3"/>
          <a:stretch>
            <a:fillRect/>
          </a:stretch>
        </p:blipFill>
        <p:spPr>
          <a:xfrm>
            <a:off x="101143" y="2327167"/>
            <a:ext cx="3742828" cy="2741225"/>
          </a:xfrm>
          <a:prstGeom prst="rect">
            <a:avLst/>
          </a:prstGeom>
        </p:spPr>
      </p:pic>
      <p:pic>
        <p:nvPicPr>
          <p:cNvPr id="21" name="Picture 20">
            <a:extLst>
              <a:ext uri="{FF2B5EF4-FFF2-40B4-BE49-F238E27FC236}">
                <a16:creationId xmlns:a16="http://schemas.microsoft.com/office/drawing/2014/main" id="{CF617A38-19CD-E8D9-AC86-49F8EDFD4255}"/>
              </a:ext>
            </a:extLst>
          </p:cNvPr>
          <p:cNvPicPr>
            <a:picLocks noChangeAspect="1"/>
          </p:cNvPicPr>
          <p:nvPr/>
        </p:nvPicPr>
        <p:blipFill>
          <a:blip r:embed="rId4"/>
          <a:stretch>
            <a:fillRect/>
          </a:stretch>
        </p:blipFill>
        <p:spPr>
          <a:xfrm>
            <a:off x="3901915" y="2327167"/>
            <a:ext cx="3380556" cy="2741225"/>
          </a:xfrm>
          <a:prstGeom prst="rect">
            <a:avLst/>
          </a:prstGeom>
        </p:spPr>
      </p:pic>
      <p:grpSp>
        <p:nvGrpSpPr>
          <p:cNvPr id="33" name="Group 32">
            <a:extLst>
              <a:ext uri="{FF2B5EF4-FFF2-40B4-BE49-F238E27FC236}">
                <a16:creationId xmlns:a16="http://schemas.microsoft.com/office/drawing/2014/main" id="{60F56776-87FC-7D6F-C2FD-779A4BC0182A}"/>
              </a:ext>
            </a:extLst>
          </p:cNvPr>
          <p:cNvGrpSpPr/>
          <p:nvPr/>
        </p:nvGrpSpPr>
        <p:grpSpPr>
          <a:xfrm>
            <a:off x="7352813" y="1175813"/>
            <a:ext cx="1690044" cy="3892579"/>
            <a:chOff x="7645545" y="432448"/>
            <a:chExt cx="1320510" cy="3041453"/>
          </a:xfrm>
        </p:grpSpPr>
        <p:pic>
          <p:nvPicPr>
            <p:cNvPr id="27" name="Picture 26">
              <a:extLst>
                <a:ext uri="{FF2B5EF4-FFF2-40B4-BE49-F238E27FC236}">
                  <a16:creationId xmlns:a16="http://schemas.microsoft.com/office/drawing/2014/main" id="{F74BF458-D204-6E9F-83E0-0B629F3631A5}"/>
                </a:ext>
              </a:extLst>
            </p:cNvPr>
            <p:cNvPicPr>
              <a:picLocks noChangeAspect="1"/>
            </p:cNvPicPr>
            <p:nvPr/>
          </p:nvPicPr>
          <p:blipFill>
            <a:blip r:embed="rId5"/>
            <a:stretch>
              <a:fillRect/>
            </a:stretch>
          </p:blipFill>
          <p:spPr>
            <a:xfrm>
              <a:off x="7645545" y="1457983"/>
              <a:ext cx="1320510" cy="990383"/>
            </a:xfrm>
            <a:prstGeom prst="rect">
              <a:avLst/>
            </a:prstGeom>
          </p:spPr>
        </p:pic>
        <p:pic>
          <p:nvPicPr>
            <p:cNvPr id="30" name="Picture 29">
              <a:extLst>
                <a:ext uri="{FF2B5EF4-FFF2-40B4-BE49-F238E27FC236}">
                  <a16:creationId xmlns:a16="http://schemas.microsoft.com/office/drawing/2014/main" id="{93C46A01-DBE4-50A5-1214-817FF9B3AC1E}"/>
                </a:ext>
              </a:extLst>
            </p:cNvPr>
            <p:cNvPicPr>
              <a:picLocks noChangeAspect="1"/>
            </p:cNvPicPr>
            <p:nvPr/>
          </p:nvPicPr>
          <p:blipFill>
            <a:blip r:embed="rId6"/>
            <a:stretch>
              <a:fillRect/>
            </a:stretch>
          </p:blipFill>
          <p:spPr>
            <a:xfrm>
              <a:off x="7645545" y="432448"/>
              <a:ext cx="1320510" cy="990383"/>
            </a:xfrm>
            <a:prstGeom prst="rect">
              <a:avLst/>
            </a:prstGeom>
          </p:spPr>
        </p:pic>
        <p:pic>
          <p:nvPicPr>
            <p:cNvPr id="31" name="Picture 30">
              <a:extLst>
                <a:ext uri="{FF2B5EF4-FFF2-40B4-BE49-F238E27FC236}">
                  <a16:creationId xmlns:a16="http://schemas.microsoft.com/office/drawing/2014/main" id="{FF7BC628-4A20-2701-07F3-D2B461555065}"/>
                </a:ext>
              </a:extLst>
            </p:cNvPr>
            <p:cNvPicPr>
              <a:picLocks noChangeAspect="1"/>
            </p:cNvPicPr>
            <p:nvPr/>
          </p:nvPicPr>
          <p:blipFill>
            <a:blip r:embed="rId7"/>
            <a:stretch>
              <a:fillRect/>
            </a:stretch>
          </p:blipFill>
          <p:spPr>
            <a:xfrm>
              <a:off x="7645545" y="2483518"/>
              <a:ext cx="1320510" cy="990383"/>
            </a:xfrm>
            <a:prstGeom prst="rect">
              <a:avLst/>
            </a:prstGeom>
          </p:spPr>
        </p:pic>
      </p:grpSp>
    </p:spTree>
    <p:extLst>
      <p:ext uri="{BB962C8B-B14F-4D97-AF65-F5344CB8AC3E}">
        <p14:creationId xmlns:p14="http://schemas.microsoft.com/office/powerpoint/2010/main" val="3733995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9C8121FC-171B-FA88-C6B5-4198DB11B406}"/>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87FD594B-645A-8B69-BCE1-1766FA6C8ECE}"/>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Hurricane Florence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8F6DD30A-8FC1-239C-CF00-18695E1F5399}"/>
              </a:ext>
            </a:extLst>
          </p:cNvPr>
          <p:cNvSpPr txBox="1">
            <a:spLocks noGrp="1"/>
          </p:cNvSpPr>
          <p:nvPr>
            <p:ph type="body" idx="1"/>
          </p:nvPr>
        </p:nvSpPr>
        <p:spPr>
          <a:xfrm>
            <a:off x="5787199" y="636725"/>
            <a:ext cx="3248519"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In this scenario, the largest error corresponds to:</a:t>
            </a:r>
            <a:br>
              <a:rPr lang="en-US">
                <a:solidFill>
                  <a:schemeClr val="dk1"/>
                </a:solidFill>
                <a:latin typeface="Calibri"/>
                <a:ea typeface="Calibri"/>
                <a:cs typeface="Calibri"/>
                <a:sym typeface="Calibri"/>
              </a:rPr>
            </a:br>
            <a:endParaRPr lang="en-US">
              <a:solidFill>
                <a:schemeClr val="dk1"/>
              </a:solidFill>
              <a:latin typeface="Calibri"/>
              <a:ea typeface="Calibri"/>
              <a:cs typeface="Calibri"/>
              <a:sym typeface="Calibri"/>
            </a:endParaRPr>
          </a:p>
          <a:p>
            <a:pPr marL="285750" indent="-285750">
              <a:lnSpc>
                <a:spcPct val="100000"/>
              </a:lnSpc>
            </a:pPr>
            <a:r>
              <a:rPr lang="en-US">
                <a:solidFill>
                  <a:schemeClr val="dk1"/>
                </a:solidFill>
                <a:latin typeface="Calibri"/>
                <a:ea typeface="Calibri"/>
                <a:cs typeface="Calibri"/>
                <a:sym typeface="Calibri"/>
              </a:rPr>
              <a:t>Urban surface types</a:t>
            </a:r>
          </a:p>
          <a:p>
            <a:pPr marL="285750" indent="-285750">
              <a:lnSpc>
                <a:spcPct val="100000"/>
              </a:lnSpc>
            </a:pPr>
            <a:r>
              <a:rPr lang="en-US">
                <a:solidFill>
                  <a:schemeClr val="dk1"/>
                </a:solidFill>
                <a:latin typeface="Calibri"/>
                <a:ea typeface="Calibri"/>
                <a:cs typeface="Calibri"/>
                <a:sym typeface="Calibri"/>
              </a:rPr>
              <a:t>Sandy soil draining too quickly from L2 to L3</a:t>
            </a:r>
          </a:p>
          <a:p>
            <a:pPr marL="285750" indent="-285750">
              <a:lnSpc>
                <a:spcPct val="100000"/>
              </a:lnSpc>
            </a:pPr>
            <a:r>
              <a:rPr lang="en-US">
                <a:solidFill>
                  <a:schemeClr val="dk1"/>
                </a:solidFill>
                <a:latin typeface="Calibri"/>
                <a:ea typeface="Calibri"/>
                <a:cs typeface="Calibri"/>
                <a:sym typeface="Calibri"/>
              </a:rPr>
              <a:t>Loamy sand pixels just after landfall underestimate initial infiltration rate.</a:t>
            </a:r>
          </a:p>
          <a:p>
            <a:pPr marL="285750" indent="-285750">
              <a:lnSpc>
                <a:spcPct val="100000"/>
              </a:lnSpc>
            </a:pPr>
            <a:endParaRPr lang="en-US">
              <a:solidFill>
                <a:schemeClr val="dk1"/>
              </a:solidFill>
              <a:latin typeface="Calibri"/>
              <a:ea typeface="Calibri"/>
              <a:cs typeface="Calibri"/>
              <a:sym typeface="Calibri"/>
            </a:endParaRPr>
          </a:p>
          <a:p>
            <a:pPr marL="0" indent="0">
              <a:lnSpc>
                <a:spcPct val="100000"/>
              </a:lnSpc>
              <a:buNone/>
            </a:pPr>
            <a:r>
              <a:rPr lang="en-US">
                <a:solidFill>
                  <a:schemeClr val="dk1"/>
                </a:solidFill>
                <a:latin typeface="Calibri"/>
                <a:ea typeface="Calibri"/>
                <a:cs typeface="Calibri"/>
                <a:sym typeface="Calibri"/>
              </a:rPr>
              <a:t>Error in RSM state is generally constrained within 2.5%, but briefly peaks at about 4-6% for loamy sand textures.</a:t>
            </a:r>
            <a:endParaRPr>
              <a:solidFill>
                <a:schemeClr val="dk1"/>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1A368B04-3DC0-78E4-A5F5-BFC47748F7EA}"/>
              </a:ext>
            </a:extLst>
          </p:cNvPr>
          <p:cNvPicPr>
            <a:picLocks noChangeAspect="1"/>
          </p:cNvPicPr>
          <p:nvPr/>
        </p:nvPicPr>
        <p:blipFill>
          <a:blip r:embed="rId3"/>
          <a:stretch>
            <a:fillRect/>
          </a:stretch>
        </p:blipFill>
        <p:spPr>
          <a:xfrm>
            <a:off x="92174" y="660861"/>
            <a:ext cx="2726397" cy="2239797"/>
          </a:xfrm>
          <a:prstGeom prst="rect">
            <a:avLst/>
          </a:prstGeom>
        </p:spPr>
      </p:pic>
      <p:pic>
        <p:nvPicPr>
          <p:cNvPr id="23" name="Picture 22">
            <a:extLst>
              <a:ext uri="{FF2B5EF4-FFF2-40B4-BE49-F238E27FC236}">
                <a16:creationId xmlns:a16="http://schemas.microsoft.com/office/drawing/2014/main" id="{6C9A61DE-479F-101C-31D2-614C992234D5}"/>
              </a:ext>
            </a:extLst>
          </p:cNvPr>
          <p:cNvPicPr>
            <a:picLocks noChangeAspect="1"/>
          </p:cNvPicPr>
          <p:nvPr/>
        </p:nvPicPr>
        <p:blipFill>
          <a:blip r:embed="rId4"/>
          <a:stretch>
            <a:fillRect/>
          </a:stretch>
        </p:blipFill>
        <p:spPr>
          <a:xfrm>
            <a:off x="2862226" y="660860"/>
            <a:ext cx="2776489" cy="2239797"/>
          </a:xfrm>
          <a:prstGeom prst="rect">
            <a:avLst/>
          </a:prstGeom>
        </p:spPr>
      </p:pic>
      <p:sp>
        <p:nvSpPr>
          <p:cNvPr id="2" name="Google Shape;507;p25">
            <a:extLst>
              <a:ext uri="{FF2B5EF4-FFF2-40B4-BE49-F238E27FC236}">
                <a16:creationId xmlns:a16="http://schemas.microsoft.com/office/drawing/2014/main" id="{366E6AC7-A87E-1CDE-F6B4-27A662200D2F}"/>
              </a:ext>
            </a:extLst>
          </p:cNvPr>
          <p:cNvSpPr txBox="1"/>
          <p:nvPr/>
        </p:nvSpPr>
        <p:spPr>
          <a:xfrm>
            <a:off x="-73076" y="610930"/>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Mean Absolute Error in Saturation State (RSM)</a:t>
            </a:r>
            <a:endParaRPr sz="1000">
              <a:solidFill>
                <a:srgbClr val="FFFFFF"/>
              </a:solidFill>
              <a:highlight>
                <a:srgbClr val="000000"/>
              </a:highlight>
              <a:latin typeface="Proxima Nova"/>
              <a:ea typeface="Proxima Nova"/>
              <a:cs typeface="Proxima Nova"/>
              <a:sym typeface="Proxima Nova"/>
            </a:endParaRPr>
          </a:p>
        </p:txBody>
      </p:sp>
      <p:sp>
        <p:nvSpPr>
          <p:cNvPr id="8" name="Google Shape;507;p25">
            <a:extLst>
              <a:ext uri="{FF2B5EF4-FFF2-40B4-BE49-F238E27FC236}">
                <a16:creationId xmlns:a16="http://schemas.microsoft.com/office/drawing/2014/main" id="{BE3BBC44-38FE-A4C2-372E-DF307E769AE9}"/>
              </a:ext>
            </a:extLst>
          </p:cNvPr>
          <p:cNvSpPr txBox="1"/>
          <p:nvPr/>
        </p:nvSpPr>
        <p:spPr>
          <a:xfrm>
            <a:off x="2633777" y="616687"/>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Error Bias in Saturation State (RSM)</a:t>
            </a:r>
            <a:endParaRPr sz="1000">
              <a:solidFill>
                <a:srgbClr val="FFFFFF"/>
              </a:solidFill>
              <a:highlight>
                <a:srgbClr val="000000"/>
              </a:highlight>
              <a:latin typeface="Proxima Nova"/>
              <a:ea typeface="Proxima Nova"/>
              <a:cs typeface="Proxima Nova"/>
              <a:sym typeface="Proxima Nova"/>
            </a:endParaRPr>
          </a:p>
        </p:txBody>
      </p:sp>
      <p:grpSp>
        <p:nvGrpSpPr>
          <p:cNvPr id="10" name="Group 9">
            <a:extLst>
              <a:ext uri="{FF2B5EF4-FFF2-40B4-BE49-F238E27FC236}">
                <a16:creationId xmlns:a16="http://schemas.microsoft.com/office/drawing/2014/main" id="{1D38D390-B793-5B1C-C3EE-7EC3CA15C93F}"/>
              </a:ext>
            </a:extLst>
          </p:cNvPr>
          <p:cNvGrpSpPr/>
          <p:nvPr/>
        </p:nvGrpSpPr>
        <p:grpSpPr>
          <a:xfrm>
            <a:off x="83101" y="2955851"/>
            <a:ext cx="5596970" cy="2123624"/>
            <a:chOff x="83100" y="2836618"/>
            <a:chExt cx="5911217" cy="2242857"/>
          </a:xfrm>
        </p:grpSpPr>
        <p:pic>
          <p:nvPicPr>
            <p:cNvPr id="9" name="Picture 8">
              <a:extLst>
                <a:ext uri="{FF2B5EF4-FFF2-40B4-BE49-F238E27FC236}">
                  <a16:creationId xmlns:a16="http://schemas.microsoft.com/office/drawing/2014/main" id="{D8BFFCD5-4E0B-A23D-987C-CA417CD22480}"/>
                </a:ext>
              </a:extLst>
            </p:cNvPr>
            <p:cNvPicPr>
              <a:picLocks noChangeAspect="1"/>
            </p:cNvPicPr>
            <p:nvPr/>
          </p:nvPicPr>
          <p:blipFill>
            <a:blip r:embed="rId5"/>
            <a:stretch>
              <a:fillRect/>
            </a:stretch>
          </p:blipFill>
          <p:spPr>
            <a:xfrm>
              <a:off x="83100" y="2845526"/>
              <a:ext cx="3046294" cy="2233949"/>
            </a:xfrm>
            <a:prstGeom prst="rect">
              <a:avLst/>
            </a:prstGeom>
          </p:spPr>
        </p:pic>
        <p:pic>
          <p:nvPicPr>
            <p:cNvPr id="4" name="Picture 3">
              <a:extLst>
                <a:ext uri="{FF2B5EF4-FFF2-40B4-BE49-F238E27FC236}">
                  <a16:creationId xmlns:a16="http://schemas.microsoft.com/office/drawing/2014/main" id="{FA4E5EFE-6062-F9DE-EADD-FCCF381AD697}"/>
                </a:ext>
              </a:extLst>
            </p:cNvPr>
            <p:cNvPicPr>
              <a:picLocks noChangeAspect="1"/>
            </p:cNvPicPr>
            <p:nvPr/>
          </p:nvPicPr>
          <p:blipFill>
            <a:blip r:embed="rId6"/>
            <a:stretch>
              <a:fillRect/>
            </a:stretch>
          </p:blipFill>
          <p:spPr>
            <a:xfrm>
              <a:off x="3177432" y="2836618"/>
              <a:ext cx="2816885" cy="2239995"/>
            </a:xfrm>
            <a:prstGeom prst="rect">
              <a:avLst/>
            </a:prstGeom>
          </p:spPr>
        </p:pic>
      </p:grpSp>
      <p:cxnSp>
        <p:nvCxnSpPr>
          <p:cNvPr id="14" name="Straight Connector 13">
            <a:extLst>
              <a:ext uri="{FF2B5EF4-FFF2-40B4-BE49-F238E27FC236}">
                <a16:creationId xmlns:a16="http://schemas.microsoft.com/office/drawing/2014/main" id="{6915C87B-DF99-83CE-B76A-8293ECFADB71}"/>
              </a:ext>
            </a:extLst>
          </p:cNvPr>
          <p:cNvCxnSpPr/>
          <p:nvPr/>
        </p:nvCxnSpPr>
        <p:spPr>
          <a:xfrm flipH="1" flipV="1">
            <a:off x="457075" y="2522706"/>
            <a:ext cx="150709" cy="246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B9E7C7-A7A6-8565-478D-2C54A34BA99B}"/>
              </a:ext>
            </a:extLst>
          </p:cNvPr>
          <p:cNvCxnSpPr>
            <a:cxnSpLocks/>
          </p:cNvCxnSpPr>
          <p:nvPr/>
        </p:nvCxnSpPr>
        <p:spPr>
          <a:xfrm flipH="1" flipV="1">
            <a:off x="262270" y="1453475"/>
            <a:ext cx="257175" cy="233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Google Shape;507;p25">
            <a:extLst>
              <a:ext uri="{FF2B5EF4-FFF2-40B4-BE49-F238E27FC236}">
                <a16:creationId xmlns:a16="http://schemas.microsoft.com/office/drawing/2014/main" id="{FF7548DE-453D-8A0C-21DA-68198CDE6D43}"/>
              </a:ext>
            </a:extLst>
          </p:cNvPr>
          <p:cNvSpPr txBox="1"/>
          <p:nvPr/>
        </p:nvSpPr>
        <p:spPr>
          <a:xfrm>
            <a:off x="-63271" y="2596509"/>
            <a:ext cx="1679498"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Fayetteville </a:t>
            </a:r>
            <a:endParaRPr sz="1000">
              <a:solidFill>
                <a:srgbClr val="FFFFFF"/>
              </a:solidFill>
              <a:highlight>
                <a:srgbClr val="000000"/>
              </a:highlight>
              <a:latin typeface="Proxima Nova"/>
              <a:ea typeface="Proxima Nova"/>
              <a:cs typeface="Proxima Nova"/>
              <a:sym typeface="Proxima Nova"/>
            </a:endParaRPr>
          </a:p>
        </p:txBody>
      </p:sp>
      <p:cxnSp>
        <p:nvCxnSpPr>
          <p:cNvPr id="22" name="Straight Connector 21">
            <a:extLst>
              <a:ext uri="{FF2B5EF4-FFF2-40B4-BE49-F238E27FC236}">
                <a16:creationId xmlns:a16="http://schemas.microsoft.com/office/drawing/2014/main" id="{F7B0A4DC-F4DA-2DD7-8C30-7A09CD510A74}"/>
              </a:ext>
            </a:extLst>
          </p:cNvPr>
          <p:cNvCxnSpPr>
            <a:cxnSpLocks/>
          </p:cNvCxnSpPr>
          <p:nvPr/>
        </p:nvCxnSpPr>
        <p:spPr>
          <a:xfrm flipH="1" flipV="1">
            <a:off x="340242" y="1239018"/>
            <a:ext cx="222858" cy="448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Google Shape;507;p25">
            <a:extLst>
              <a:ext uri="{FF2B5EF4-FFF2-40B4-BE49-F238E27FC236}">
                <a16:creationId xmlns:a16="http://schemas.microsoft.com/office/drawing/2014/main" id="{8C96271A-2D28-315D-86DB-F7575B0F7177}"/>
              </a:ext>
            </a:extLst>
          </p:cNvPr>
          <p:cNvSpPr txBox="1"/>
          <p:nvPr/>
        </p:nvSpPr>
        <p:spPr>
          <a:xfrm>
            <a:off x="-73076" y="1551420"/>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Charolette,</a:t>
            </a:r>
          </a:p>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other cities</a:t>
            </a:r>
            <a:endParaRPr sz="1000">
              <a:solidFill>
                <a:srgbClr val="FFFFFF"/>
              </a:solidFill>
              <a:highlight>
                <a:srgbClr val="000000"/>
              </a:highlight>
              <a:latin typeface="Proxima Nova"/>
              <a:ea typeface="Proxima Nova"/>
              <a:cs typeface="Proxima Nova"/>
              <a:sym typeface="Proxima Nova"/>
            </a:endParaRPr>
          </a:p>
        </p:txBody>
      </p:sp>
      <p:cxnSp>
        <p:nvCxnSpPr>
          <p:cNvPr id="27" name="Straight Connector 26">
            <a:extLst>
              <a:ext uri="{FF2B5EF4-FFF2-40B4-BE49-F238E27FC236}">
                <a16:creationId xmlns:a16="http://schemas.microsoft.com/office/drawing/2014/main" id="{FE827B6C-6700-F0DA-A952-93CD5EABC54F}"/>
              </a:ext>
            </a:extLst>
          </p:cNvPr>
          <p:cNvCxnSpPr>
            <a:cxnSpLocks/>
          </p:cNvCxnSpPr>
          <p:nvPr/>
        </p:nvCxnSpPr>
        <p:spPr>
          <a:xfrm flipV="1">
            <a:off x="3484605" y="4349578"/>
            <a:ext cx="573354" cy="449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Google Shape;507;p25">
            <a:extLst>
              <a:ext uri="{FF2B5EF4-FFF2-40B4-BE49-F238E27FC236}">
                <a16:creationId xmlns:a16="http://schemas.microsoft.com/office/drawing/2014/main" id="{65A67014-D1CB-525A-FED8-0BD6947EFB22}"/>
              </a:ext>
            </a:extLst>
          </p:cNvPr>
          <p:cNvSpPr txBox="1"/>
          <p:nvPr/>
        </p:nvSpPr>
        <p:spPr>
          <a:xfrm>
            <a:off x="2302902" y="4639547"/>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Urban pixels universally have highest error rates</a:t>
            </a:r>
            <a:endParaRPr sz="1000">
              <a:solidFill>
                <a:srgbClr val="FFFFFF"/>
              </a:solidFill>
              <a:highlight>
                <a:srgbClr val="000000"/>
              </a:highlight>
              <a:latin typeface="Proxima Nova"/>
              <a:ea typeface="Proxima Nova"/>
              <a:cs typeface="Proxima Nova"/>
              <a:sym typeface="Proxima Nova"/>
            </a:endParaRPr>
          </a:p>
        </p:txBody>
      </p:sp>
      <p:cxnSp>
        <p:nvCxnSpPr>
          <p:cNvPr id="31" name="Straight Connector 30">
            <a:extLst>
              <a:ext uri="{FF2B5EF4-FFF2-40B4-BE49-F238E27FC236}">
                <a16:creationId xmlns:a16="http://schemas.microsoft.com/office/drawing/2014/main" id="{F585D719-95CA-B4A0-40D0-C71AA609645A}"/>
              </a:ext>
            </a:extLst>
          </p:cNvPr>
          <p:cNvCxnSpPr>
            <a:cxnSpLocks/>
          </p:cNvCxnSpPr>
          <p:nvPr/>
        </p:nvCxnSpPr>
        <p:spPr>
          <a:xfrm flipV="1">
            <a:off x="3386946" y="2311987"/>
            <a:ext cx="959557" cy="138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C005A5-B60E-56B4-80A6-3FA77C523047}"/>
              </a:ext>
            </a:extLst>
          </p:cNvPr>
          <p:cNvCxnSpPr>
            <a:cxnSpLocks/>
          </p:cNvCxnSpPr>
          <p:nvPr/>
        </p:nvCxnSpPr>
        <p:spPr>
          <a:xfrm>
            <a:off x="4699168" y="1590867"/>
            <a:ext cx="71213" cy="5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Google Shape;507;p25">
            <a:extLst>
              <a:ext uri="{FF2B5EF4-FFF2-40B4-BE49-F238E27FC236}">
                <a16:creationId xmlns:a16="http://schemas.microsoft.com/office/drawing/2014/main" id="{B893607E-5887-8BFC-F5FF-2A86E50372D4}"/>
              </a:ext>
            </a:extLst>
          </p:cNvPr>
          <p:cNvSpPr txBox="1"/>
          <p:nvPr/>
        </p:nvSpPr>
        <p:spPr>
          <a:xfrm>
            <a:off x="4012465" y="1950209"/>
            <a:ext cx="1679498"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Sand and loamy sand pixlels too dry in L2, too wet in L3 after landfall</a:t>
            </a:r>
            <a:endParaRPr sz="1000">
              <a:solidFill>
                <a:srgbClr val="FFFFFF"/>
              </a:solidFill>
              <a:highlight>
                <a:srgbClr val="000000"/>
              </a:highlight>
              <a:latin typeface="Proxima Nova"/>
              <a:ea typeface="Proxima Nova"/>
              <a:cs typeface="Proxima Nova"/>
              <a:sym typeface="Proxima Nova"/>
            </a:endParaRPr>
          </a:p>
        </p:txBody>
      </p:sp>
      <p:sp>
        <p:nvSpPr>
          <p:cNvPr id="38" name="Google Shape;507;p25">
            <a:extLst>
              <a:ext uri="{FF2B5EF4-FFF2-40B4-BE49-F238E27FC236}">
                <a16:creationId xmlns:a16="http://schemas.microsoft.com/office/drawing/2014/main" id="{C052CBA8-5D7E-549A-5AFB-0058CA49667C}"/>
              </a:ext>
            </a:extLst>
          </p:cNvPr>
          <p:cNvSpPr txBox="1"/>
          <p:nvPr/>
        </p:nvSpPr>
        <p:spPr>
          <a:xfrm>
            <a:off x="44961" y="2911081"/>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Bias in Saturation State wrt Time (RSM)</a:t>
            </a:r>
            <a:endParaRPr sz="1000">
              <a:solidFill>
                <a:srgbClr val="FFFFFF"/>
              </a:solidFill>
              <a:highlight>
                <a:srgbClr val="000000"/>
              </a:highlight>
              <a:latin typeface="Proxima Nova"/>
              <a:ea typeface="Proxima Nova"/>
              <a:cs typeface="Proxima Nova"/>
              <a:sym typeface="Proxima Nova"/>
            </a:endParaRPr>
          </a:p>
        </p:txBody>
      </p:sp>
    </p:spTree>
    <p:extLst>
      <p:ext uri="{BB962C8B-B14F-4D97-AF65-F5344CB8AC3E}">
        <p14:creationId xmlns:p14="http://schemas.microsoft.com/office/powerpoint/2010/main" val="308654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3C09827B-86EE-6932-DD79-996471F66712}"/>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057D977E-5EF7-DCB8-7C6A-CF370FF571BF}"/>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Gatlinburg Drought (+ Fire)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2697CCDD-DA63-716F-6E8F-40B4E7875DB9}"/>
              </a:ext>
            </a:extLst>
          </p:cNvPr>
          <p:cNvSpPr txBox="1">
            <a:spLocks noGrp="1"/>
          </p:cNvSpPr>
          <p:nvPr>
            <p:ph type="body" idx="1"/>
          </p:nvPr>
        </p:nvSpPr>
        <p:spPr>
          <a:xfrm>
            <a:off x="101142" y="683190"/>
            <a:ext cx="5205149" cy="182061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November of 2016, the mountains of East Tennessee were experiencing a serious drought, exacerbating a devastating forest fire until a series of rain events brought some relief.</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general, model error in this case stemmed from slow percolation rates, especially in sandy soil.</a:t>
            </a:r>
            <a:endParaRPr sz="16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F8ABE9F-349A-AE20-FF66-121BD9C36CDE}"/>
              </a:ext>
            </a:extLst>
          </p:cNvPr>
          <p:cNvPicPr>
            <a:picLocks noChangeAspect="1"/>
          </p:cNvPicPr>
          <p:nvPr/>
        </p:nvPicPr>
        <p:blipFill>
          <a:blip r:embed="rId3"/>
          <a:stretch>
            <a:fillRect/>
          </a:stretch>
        </p:blipFill>
        <p:spPr>
          <a:xfrm>
            <a:off x="101143" y="2507725"/>
            <a:ext cx="3506932" cy="2571750"/>
          </a:xfrm>
          <a:prstGeom prst="rect">
            <a:avLst/>
          </a:prstGeom>
        </p:spPr>
      </p:pic>
      <p:pic>
        <p:nvPicPr>
          <p:cNvPr id="17" name="Picture 16">
            <a:extLst>
              <a:ext uri="{FF2B5EF4-FFF2-40B4-BE49-F238E27FC236}">
                <a16:creationId xmlns:a16="http://schemas.microsoft.com/office/drawing/2014/main" id="{331890F7-39C9-06DF-2547-3A5D67B70FBF}"/>
              </a:ext>
            </a:extLst>
          </p:cNvPr>
          <p:cNvPicPr>
            <a:picLocks noChangeAspect="1"/>
          </p:cNvPicPr>
          <p:nvPr/>
        </p:nvPicPr>
        <p:blipFill>
          <a:blip r:embed="rId4"/>
          <a:stretch>
            <a:fillRect/>
          </a:stretch>
        </p:blipFill>
        <p:spPr>
          <a:xfrm>
            <a:off x="6324774" y="2911288"/>
            <a:ext cx="2640152" cy="2166457"/>
          </a:xfrm>
          <a:prstGeom prst="rect">
            <a:avLst/>
          </a:prstGeom>
        </p:spPr>
      </p:pic>
      <p:pic>
        <p:nvPicPr>
          <p:cNvPr id="18" name="Picture 17">
            <a:extLst>
              <a:ext uri="{FF2B5EF4-FFF2-40B4-BE49-F238E27FC236}">
                <a16:creationId xmlns:a16="http://schemas.microsoft.com/office/drawing/2014/main" id="{E8D4091F-4F02-6565-3EA5-67F9135A824D}"/>
              </a:ext>
            </a:extLst>
          </p:cNvPr>
          <p:cNvPicPr>
            <a:picLocks noChangeAspect="1"/>
          </p:cNvPicPr>
          <p:nvPr/>
        </p:nvPicPr>
        <p:blipFill>
          <a:blip r:embed="rId5"/>
          <a:stretch>
            <a:fillRect/>
          </a:stretch>
        </p:blipFill>
        <p:spPr>
          <a:xfrm>
            <a:off x="3676040" y="2911288"/>
            <a:ext cx="2591389" cy="2166457"/>
          </a:xfrm>
          <a:prstGeom prst="rect">
            <a:avLst/>
          </a:prstGeom>
        </p:spPr>
      </p:pic>
      <p:cxnSp>
        <p:nvCxnSpPr>
          <p:cNvPr id="23" name="Straight Connector 22">
            <a:extLst>
              <a:ext uri="{FF2B5EF4-FFF2-40B4-BE49-F238E27FC236}">
                <a16:creationId xmlns:a16="http://schemas.microsoft.com/office/drawing/2014/main" id="{8CEE17FA-8FB2-C070-6069-562A04F0AAD6}"/>
              </a:ext>
            </a:extLst>
          </p:cNvPr>
          <p:cNvCxnSpPr>
            <a:cxnSpLocks/>
          </p:cNvCxnSpPr>
          <p:nvPr/>
        </p:nvCxnSpPr>
        <p:spPr>
          <a:xfrm flipV="1">
            <a:off x="5509081" y="3588812"/>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771621-5E65-B11C-F411-89CA3914FC11}"/>
              </a:ext>
            </a:extLst>
          </p:cNvPr>
          <p:cNvCxnSpPr>
            <a:cxnSpLocks/>
          </p:cNvCxnSpPr>
          <p:nvPr/>
        </p:nvCxnSpPr>
        <p:spPr>
          <a:xfrm flipH="1">
            <a:off x="4572000" y="4400010"/>
            <a:ext cx="913025" cy="108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Google Shape;507;p25">
            <a:extLst>
              <a:ext uri="{FF2B5EF4-FFF2-40B4-BE49-F238E27FC236}">
                <a16:creationId xmlns:a16="http://schemas.microsoft.com/office/drawing/2014/main" id="{CECC46D2-C150-AFA9-E7C4-4984FE3BC41B}"/>
              </a:ext>
            </a:extLst>
          </p:cNvPr>
          <p:cNvSpPr txBox="1"/>
          <p:nvPr/>
        </p:nvSpPr>
        <p:spPr>
          <a:xfrm>
            <a:off x="4645276" y="4023957"/>
            <a:ext cx="1679498"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Extremely dry soil in mountains of East Tennessee</a:t>
            </a:r>
            <a:endParaRPr sz="1000">
              <a:solidFill>
                <a:srgbClr val="FFFFFF"/>
              </a:solidFill>
              <a:highlight>
                <a:srgbClr val="000000"/>
              </a:highlight>
              <a:latin typeface="Proxima Nova"/>
              <a:ea typeface="Proxima Nova"/>
              <a:cs typeface="Proxima Nova"/>
              <a:sym typeface="Proxima Nova"/>
            </a:endParaRPr>
          </a:p>
        </p:txBody>
      </p:sp>
      <p:grpSp>
        <p:nvGrpSpPr>
          <p:cNvPr id="37" name="Group 36">
            <a:extLst>
              <a:ext uri="{FF2B5EF4-FFF2-40B4-BE49-F238E27FC236}">
                <a16:creationId xmlns:a16="http://schemas.microsoft.com/office/drawing/2014/main" id="{E67BF553-EC44-3DC4-042A-E0C17AC2AD73}"/>
              </a:ext>
            </a:extLst>
          </p:cNvPr>
          <p:cNvGrpSpPr/>
          <p:nvPr/>
        </p:nvGrpSpPr>
        <p:grpSpPr>
          <a:xfrm>
            <a:off x="5289488" y="909322"/>
            <a:ext cx="3682855" cy="1882868"/>
            <a:chOff x="4755627" y="961177"/>
            <a:chExt cx="4287230" cy="2191856"/>
          </a:xfrm>
        </p:grpSpPr>
        <p:pic>
          <p:nvPicPr>
            <p:cNvPr id="29" name="Picture 28">
              <a:extLst>
                <a:ext uri="{FF2B5EF4-FFF2-40B4-BE49-F238E27FC236}">
                  <a16:creationId xmlns:a16="http://schemas.microsoft.com/office/drawing/2014/main" id="{E1AC9F95-74E2-ECB0-9F63-321AD2E53D94}"/>
                </a:ext>
              </a:extLst>
            </p:cNvPr>
            <p:cNvPicPr>
              <a:picLocks noChangeAspect="1"/>
            </p:cNvPicPr>
            <p:nvPr/>
          </p:nvPicPr>
          <p:blipFill>
            <a:blip r:embed="rId6"/>
            <a:stretch>
              <a:fillRect/>
            </a:stretch>
          </p:blipFill>
          <p:spPr>
            <a:xfrm>
              <a:off x="4755627" y="961177"/>
              <a:ext cx="4287230" cy="1905435"/>
            </a:xfrm>
            <a:prstGeom prst="rect">
              <a:avLst/>
            </a:prstGeom>
          </p:spPr>
        </p:pic>
        <p:cxnSp>
          <p:nvCxnSpPr>
            <p:cNvPr id="32" name="Straight Connector 31">
              <a:extLst>
                <a:ext uri="{FF2B5EF4-FFF2-40B4-BE49-F238E27FC236}">
                  <a16:creationId xmlns:a16="http://schemas.microsoft.com/office/drawing/2014/main" id="{D18463B4-7D82-F04B-7D63-0F9602CB6C62}"/>
                </a:ext>
              </a:extLst>
            </p:cNvPr>
            <p:cNvCxnSpPr>
              <a:cxnSpLocks/>
            </p:cNvCxnSpPr>
            <p:nvPr/>
          </p:nvCxnSpPr>
          <p:spPr>
            <a:xfrm flipV="1">
              <a:off x="7260021" y="2151993"/>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Google Shape;507;p25">
              <a:extLst>
                <a:ext uri="{FF2B5EF4-FFF2-40B4-BE49-F238E27FC236}">
                  <a16:creationId xmlns:a16="http://schemas.microsoft.com/office/drawing/2014/main" id="{3E0B8E6B-6DC3-18D0-9698-953BEE497094}"/>
                </a:ext>
              </a:extLst>
            </p:cNvPr>
            <p:cNvSpPr txBox="1"/>
            <p:nvPr/>
          </p:nvSpPr>
          <p:spPr>
            <a:xfrm>
              <a:off x="6585982" y="2579814"/>
              <a:ext cx="1947065" cy="57321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Pixels with low RSM are draining too slowly</a:t>
              </a:r>
              <a:endParaRPr sz="1000">
                <a:solidFill>
                  <a:srgbClr val="FFFFFF"/>
                </a:solidFill>
                <a:highlight>
                  <a:srgbClr val="000000"/>
                </a:highlight>
                <a:latin typeface="Proxima Nova"/>
                <a:ea typeface="Proxima Nova"/>
                <a:cs typeface="Proxima Nova"/>
                <a:sym typeface="Proxima Nova"/>
              </a:endParaRPr>
            </a:p>
          </p:txBody>
        </p:sp>
      </p:grpSp>
      <p:cxnSp>
        <p:nvCxnSpPr>
          <p:cNvPr id="39" name="Straight Connector 38">
            <a:extLst>
              <a:ext uri="{FF2B5EF4-FFF2-40B4-BE49-F238E27FC236}">
                <a16:creationId xmlns:a16="http://schemas.microsoft.com/office/drawing/2014/main" id="{9E6D6428-C30F-8789-152B-2850F99F19FD}"/>
              </a:ext>
            </a:extLst>
          </p:cNvPr>
          <p:cNvCxnSpPr>
            <a:cxnSpLocks/>
          </p:cNvCxnSpPr>
          <p:nvPr/>
        </p:nvCxnSpPr>
        <p:spPr>
          <a:xfrm flipV="1">
            <a:off x="3023420" y="3466465"/>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E941DE-E0A2-B7A1-678E-76F6905E7E5F}"/>
              </a:ext>
            </a:extLst>
          </p:cNvPr>
          <p:cNvCxnSpPr>
            <a:cxnSpLocks/>
          </p:cNvCxnSpPr>
          <p:nvPr/>
        </p:nvCxnSpPr>
        <p:spPr>
          <a:xfrm flipH="1">
            <a:off x="1854609" y="4023957"/>
            <a:ext cx="220717" cy="436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Google Shape;507;p25">
            <a:extLst>
              <a:ext uri="{FF2B5EF4-FFF2-40B4-BE49-F238E27FC236}">
                <a16:creationId xmlns:a16="http://schemas.microsoft.com/office/drawing/2014/main" id="{DA241AF3-68E6-A09E-FEBB-F59FA00BE4DA}"/>
              </a:ext>
            </a:extLst>
          </p:cNvPr>
          <p:cNvSpPr txBox="1"/>
          <p:nvPr/>
        </p:nvSpPr>
        <p:spPr>
          <a:xfrm>
            <a:off x="1854609" y="3793600"/>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Sandy soil doesn’t drain enough in lower layers</a:t>
            </a:r>
            <a:endParaRPr sz="1000">
              <a:solidFill>
                <a:srgbClr val="FFFFFF"/>
              </a:solidFill>
              <a:highlight>
                <a:srgbClr val="000000"/>
              </a:highlight>
              <a:latin typeface="Proxima Nova"/>
              <a:ea typeface="Proxima Nova"/>
              <a:cs typeface="Proxima Nova"/>
              <a:sym typeface="Proxima Nova"/>
            </a:endParaRPr>
          </a:p>
        </p:txBody>
      </p:sp>
    </p:spTree>
    <p:extLst>
      <p:ext uri="{BB962C8B-B14F-4D97-AF65-F5344CB8AC3E}">
        <p14:creationId xmlns:p14="http://schemas.microsoft.com/office/powerpoint/2010/main" val="157398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54785B4E-F1C8-6D47-200E-70DF5F624745}"/>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AB51A728-5A50-0D00-59EF-2D474E1AEC7B}"/>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Nebraska Sandhills</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CBA1499E-70EB-209F-CFF8-9A965CA201D7}"/>
              </a:ext>
            </a:extLst>
          </p:cNvPr>
          <p:cNvSpPr txBox="1">
            <a:spLocks noGrp="1"/>
          </p:cNvSpPr>
          <p:nvPr>
            <p:ph type="body" idx="1"/>
          </p:nvPr>
        </p:nvSpPr>
        <p:spPr>
          <a:xfrm>
            <a:off x="101143" y="683189"/>
            <a:ext cx="4346275" cy="1903041"/>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Many models struggle with the sandhills region of Western Nebraska, likely because of high saturation and since forcings in this region are distributed differently than most sandy places (Florida, SoCal, Texas).</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this case, lower soil layers are frozen, and the upper layers experience diurnal freezing and thawing.</a:t>
            </a:r>
          </a:p>
        </p:txBody>
      </p:sp>
      <p:pic>
        <p:nvPicPr>
          <p:cNvPr id="18" name="Picture 17">
            <a:extLst>
              <a:ext uri="{FF2B5EF4-FFF2-40B4-BE49-F238E27FC236}">
                <a16:creationId xmlns:a16="http://schemas.microsoft.com/office/drawing/2014/main" id="{497376C8-A9AB-FF87-28A9-EF9C3DFD3D53}"/>
              </a:ext>
            </a:extLst>
          </p:cNvPr>
          <p:cNvPicPr>
            <a:picLocks noChangeAspect="1"/>
          </p:cNvPicPr>
          <p:nvPr/>
        </p:nvPicPr>
        <p:blipFill>
          <a:blip r:embed="rId3"/>
          <a:stretch>
            <a:fillRect/>
          </a:stretch>
        </p:blipFill>
        <p:spPr>
          <a:xfrm>
            <a:off x="701167" y="2571751"/>
            <a:ext cx="3419623" cy="2507724"/>
          </a:xfrm>
          <a:prstGeom prst="rect">
            <a:avLst/>
          </a:prstGeom>
        </p:spPr>
      </p:pic>
      <p:pic>
        <p:nvPicPr>
          <p:cNvPr id="20" name="Picture 19">
            <a:extLst>
              <a:ext uri="{FF2B5EF4-FFF2-40B4-BE49-F238E27FC236}">
                <a16:creationId xmlns:a16="http://schemas.microsoft.com/office/drawing/2014/main" id="{D374C04E-8AAB-A12F-866E-9A8F1D39B78C}"/>
              </a:ext>
            </a:extLst>
          </p:cNvPr>
          <p:cNvPicPr>
            <a:picLocks noChangeAspect="1"/>
          </p:cNvPicPr>
          <p:nvPr/>
        </p:nvPicPr>
        <p:blipFill>
          <a:blip r:embed="rId4"/>
          <a:stretch>
            <a:fillRect/>
          </a:stretch>
        </p:blipFill>
        <p:spPr>
          <a:xfrm>
            <a:off x="4447419" y="482157"/>
            <a:ext cx="2319140" cy="1903041"/>
          </a:xfrm>
          <a:prstGeom prst="rect">
            <a:avLst/>
          </a:prstGeom>
        </p:spPr>
      </p:pic>
      <p:pic>
        <p:nvPicPr>
          <p:cNvPr id="26" name="Picture 25">
            <a:extLst>
              <a:ext uri="{FF2B5EF4-FFF2-40B4-BE49-F238E27FC236}">
                <a16:creationId xmlns:a16="http://schemas.microsoft.com/office/drawing/2014/main" id="{7FC23173-B41E-0853-1CE1-4C9725C4EE66}"/>
              </a:ext>
            </a:extLst>
          </p:cNvPr>
          <p:cNvPicPr>
            <a:picLocks noChangeAspect="1"/>
          </p:cNvPicPr>
          <p:nvPr/>
        </p:nvPicPr>
        <p:blipFill>
          <a:blip r:embed="rId5"/>
          <a:stretch>
            <a:fillRect/>
          </a:stretch>
        </p:blipFill>
        <p:spPr>
          <a:xfrm>
            <a:off x="4665134" y="2571750"/>
            <a:ext cx="3419623" cy="2507724"/>
          </a:xfrm>
          <a:prstGeom prst="rect">
            <a:avLst/>
          </a:prstGeom>
        </p:spPr>
      </p:pic>
      <p:cxnSp>
        <p:nvCxnSpPr>
          <p:cNvPr id="28" name="Straight Connector 27">
            <a:extLst>
              <a:ext uri="{FF2B5EF4-FFF2-40B4-BE49-F238E27FC236}">
                <a16:creationId xmlns:a16="http://schemas.microsoft.com/office/drawing/2014/main" id="{C0DBC1B2-14B7-C73F-60FF-5581F0C7782E}"/>
              </a:ext>
            </a:extLst>
          </p:cNvPr>
          <p:cNvCxnSpPr>
            <a:cxnSpLocks/>
            <a:endCxn id="27" idx="1"/>
          </p:cNvCxnSpPr>
          <p:nvPr/>
        </p:nvCxnSpPr>
        <p:spPr>
          <a:xfrm flipH="1">
            <a:off x="2784632" y="3675014"/>
            <a:ext cx="585588" cy="255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A64ED6-9E9E-657C-8227-550C55E6B658}"/>
              </a:ext>
            </a:extLst>
          </p:cNvPr>
          <p:cNvCxnSpPr>
            <a:cxnSpLocks/>
          </p:cNvCxnSpPr>
          <p:nvPr/>
        </p:nvCxnSpPr>
        <p:spPr>
          <a:xfrm>
            <a:off x="4188823" y="3778469"/>
            <a:ext cx="1058514" cy="437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66CDD6-DB2B-220E-E880-AFFCA9449E13}"/>
              </a:ext>
            </a:extLst>
          </p:cNvPr>
          <p:cNvCxnSpPr>
            <a:cxnSpLocks/>
          </p:cNvCxnSpPr>
          <p:nvPr/>
        </p:nvCxnSpPr>
        <p:spPr>
          <a:xfrm>
            <a:off x="6600550" y="3126377"/>
            <a:ext cx="691727" cy="559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Google Shape;507;p25">
            <a:extLst>
              <a:ext uri="{FF2B5EF4-FFF2-40B4-BE49-F238E27FC236}">
                <a16:creationId xmlns:a16="http://schemas.microsoft.com/office/drawing/2014/main" id="{A4BEAAFA-C8D9-DEE0-AADE-2B94140102E0}"/>
              </a:ext>
            </a:extLst>
          </p:cNvPr>
          <p:cNvSpPr txBox="1"/>
          <p:nvPr/>
        </p:nvSpPr>
        <p:spPr>
          <a:xfrm>
            <a:off x="6542251" y="3537933"/>
            <a:ext cx="130980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Diurnal freeze/thaw process</a:t>
            </a:r>
            <a:endParaRPr sz="1000">
              <a:solidFill>
                <a:srgbClr val="FFFFFF"/>
              </a:solidFill>
              <a:highlight>
                <a:srgbClr val="000000"/>
              </a:highlight>
              <a:latin typeface="Proxima Nova"/>
              <a:ea typeface="Proxima Nova"/>
              <a:cs typeface="Proxima Nova"/>
              <a:sym typeface="Proxima Nova"/>
            </a:endParaRPr>
          </a:p>
        </p:txBody>
      </p:sp>
      <p:pic>
        <p:nvPicPr>
          <p:cNvPr id="38" name="Picture 37">
            <a:extLst>
              <a:ext uri="{FF2B5EF4-FFF2-40B4-BE49-F238E27FC236}">
                <a16:creationId xmlns:a16="http://schemas.microsoft.com/office/drawing/2014/main" id="{E3DB695C-6890-BC8A-E97F-EED43FA24FDE}"/>
              </a:ext>
            </a:extLst>
          </p:cNvPr>
          <p:cNvPicPr>
            <a:picLocks noChangeAspect="1"/>
          </p:cNvPicPr>
          <p:nvPr/>
        </p:nvPicPr>
        <p:blipFill>
          <a:blip r:embed="rId6"/>
          <a:stretch>
            <a:fillRect/>
          </a:stretch>
        </p:blipFill>
        <p:spPr>
          <a:xfrm>
            <a:off x="6742074" y="474715"/>
            <a:ext cx="2300783" cy="1903041"/>
          </a:xfrm>
          <a:prstGeom prst="rect">
            <a:avLst/>
          </a:prstGeom>
        </p:spPr>
      </p:pic>
      <p:cxnSp>
        <p:nvCxnSpPr>
          <p:cNvPr id="41" name="Straight Connector 40">
            <a:extLst>
              <a:ext uri="{FF2B5EF4-FFF2-40B4-BE49-F238E27FC236}">
                <a16:creationId xmlns:a16="http://schemas.microsoft.com/office/drawing/2014/main" id="{8D007ACE-7A36-56F9-BF4C-304CC140467F}"/>
              </a:ext>
            </a:extLst>
          </p:cNvPr>
          <p:cNvCxnSpPr>
            <a:cxnSpLocks/>
          </p:cNvCxnSpPr>
          <p:nvPr/>
        </p:nvCxnSpPr>
        <p:spPr>
          <a:xfrm flipH="1">
            <a:off x="2455817" y="3778469"/>
            <a:ext cx="598778" cy="323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Google Shape;507;p25">
            <a:extLst>
              <a:ext uri="{FF2B5EF4-FFF2-40B4-BE49-F238E27FC236}">
                <a16:creationId xmlns:a16="http://schemas.microsoft.com/office/drawing/2014/main" id="{EB4D8526-6055-15D4-E453-F87EFA4554B8}"/>
              </a:ext>
            </a:extLst>
          </p:cNvPr>
          <p:cNvSpPr txBox="1"/>
          <p:nvPr/>
        </p:nvSpPr>
        <p:spPr>
          <a:xfrm>
            <a:off x="2784632" y="3530655"/>
            <a:ext cx="170981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The model over-estimates the accumulation of water in lower level sandy frozen soil</a:t>
            </a:r>
            <a:endParaRPr sz="1000">
              <a:solidFill>
                <a:srgbClr val="FFFFFF"/>
              </a:solidFill>
              <a:highlight>
                <a:srgbClr val="000000"/>
              </a:highlight>
              <a:latin typeface="Proxima Nova"/>
              <a:ea typeface="Proxima Nova"/>
              <a:cs typeface="Proxima Nova"/>
              <a:sym typeface="Proxima Nova"/>
            </a:endParaRPr>
          </a:p>
        </p:txBody>
      </p:sp>
      <p:cxnSp>
        <p:nvCxnSpPr>
          <p:cNvPr id="47" name="Straight Connector 46">
            <a:extLst>
              <a:ext uri="{FF2B5EF4-FFF2-40B4-BE49-F238E27FC236}">
                <a16:creationId xmlns:a16="http://schemas.microsoft.com/office/drawing/2014/main" id="{A39D6468-C8AD-8B6F-0042-F462B658BE94}"/>
              </a:ext>
            </a:extLst>
          </p:cNvPr>
          <p:cNvCxnSpPr>
            <a:cxnSpLocks/>
          </p:cNvCxnSpPr>
          <p:nvPr/>
        </p:nvCxnSpPr>
        <p:spPr>
          <a:xfrm>
            <a:off x="8442833" y="1227291"/>
            <a:ext cx="90135" cy="799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92944B-808A-E91F-6371-45656C96C0FE}"/>
              </a:ext>
            </a:extLst>
          </p:cNvPr>
          <p:cNvCxnSpPr>
            <a:cxnSpLocks/>
          </p:cNvCxnSpPr>
          <p:nvPr/>
        </p:nvCxnSpPr>
        <p:spPr>
          <a:xfrm>
            <a:off x="7559628" y="2026463"/>
            <a:ext cx="669972" cy="99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E9F9E6-C607-1C51-8FE4-B2BE3C7522AD}"/>
              </a:ext>
            </a:extLst>
          </p:cNvPr>
          <p:cNvCxnSpPr>
            <a:cxnSpLocks/>
          </p:cNvCxnSpPr>
          <p:nvPr/>
        </p:nvCxnSpPr>
        <p:spPr>
          <a:xfrm>
            <a:off x="7437120" y="1227291"/>
            <a:ext cx="868680" cy="799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Google Shape;507;p25">
            <a:extLst>
              <a:ext uri="{FF2B5EF4-FFF2-40B4-BE49-F238E27FC236}">
                <a16:creationId xmlns:a16="http://schemas.microsoft.com/office/drawing/2014/main" id="{6D8AB0AE-98FB-047B-597A-7D2961F36624}"/>
              </a:ext>
            </a:extLst>
          </p:cNvPr>
          <p:cNvSpPr txBox="1"/>
          <p:nvPr/>
        </p:nvSpPr>
        <p:spPr>
          <a:xfrm>
            <a:off x="7733049" y="1736135"/>
            <a:ext cx="1309808"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Highest error rates at every layer are associated with the sandy region</a:t>
            </a:r>
            <a:endParaRPr sz="1000">
              <a:solidFill>
                <a:srgbClr val="FFFFFF"/>
              </a:solidFill>
              <a:highlight>
                <a:srgbClr val="000000"/>
              </a:highlight>
              <a:latin typeface="Proxima Nova"/>
              <a:ea typeface="Proxima Nova"/>
              <a:cs typeface="Proxima Nova"/>
              <a:sym typeface="Proxima Nova"/>
            </a:endParaRPr>
          </a:p>
        </p:txBody>
      </p:sp>
    </p:spTree>
    <p:extLst>
      <p:ext uri="{BB962C8B-B14F-4D97-AF65-F5344CB8AC3E}">
        <p14:creationId xmlns:p14="http://schemas.microsoft.com/office/powerpoint/2010/main" val="259233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31"/>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98" name="Google Shape;598;p31"/>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0C0C"/>
                </a:solidFill>
                <a:latin typeface="Calibri"/>
                <a:ea typeface="Calibri"/>
                <a:cs typeface="Calibri"/>
                <a:sym typeface="Calibri"/>
              </a:rPr>
              <a:t>Future Directions / Questions?</a:t>
            </a:r>
            <a:endParaRPr sz="2400">
              <a:solidFill>
                <a:srgbClr val="0C0C0C"/>
              </a:solidFill>
              <a:latin typeface="Calibri"/>
              <a:ea typeface="Calibri"/>
              <a:cs typeface="Calibri"/>
              <a:sym typeface="Calibri"/>
            </a:endParaRPr>
          </a:p>
        </p:txBody>
      </p:sp>
      <p:sp>
        <p:nvSpPr>
          <p:cNvPr id="599" name="Google Shape;599;p31"/>
          <p:cNvSpPr txBox="1">
            <a:spLocks noGrp="1"/>
          </p:cNvSpPr>
          <p:nvPr>
            <p:ph type="body" idx="1"/>
          </p:nvPr>
        </p:nvSpPr>
        <p:spPr>
          <a:xfrm>
            <a:off x="133800" y="740125"/>
            <a:ext cx="6589500" cy="43305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Applying this emulation framework to NLDAS-3 (in progress) as a collaborator on the NASA WaterInsight project.</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Stratified sampling techniques and further loss function manipulations could improve edge case performance, ex. by assigning sample importance by forcing histogram position.</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Process-aware architectures could aid explainability and physical integrity of models, ie coupled neural networks specializing for snow, canopy dynamics, evapotranspiration, subsurface soil dynamics, etc.</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Lightweight models could be deployed in an operational context to make quick estimates of soil response given manually manipulated forcings.</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p:txBody>
      </p:sp>
      <p:pic>
        <p:nvPicPr>
          <p:cNvPr id="600" name="Google Shape;600;p31"/>
          <p:cNvPicPr preferRelativeResize="0"/>
          <p:nvPr/>
        </p:nvPicPr>
        <p:blipFill>
          <a:blip r:embed="rId4">
            <a:alphaModFix/>
          </a:blip>
          <a:stretch>
            <a:fillRect/>
          </a:stretch>
        </p:blipFill>
        <p:spPr>
          <a:xfrm>
            <a:off x="6673084" y="213277"/>
            <a:ext cx="2407775" cy="2386800"/>
          </a:xfrm>
          <a:prstGeom prst="rect">
            <a:avLst/>
          </a:prstGeom>
          <a:noFill/>
          <a:ln>
            <a:noFill/>
          </a:ln>
        </p:spPr>
      </p:pic>
      <p:pic>
        <p:nvPicPr>
          <p:cNvPr id="601" name="Google Shape;601;p31"/>
          <p:cNvPicPr preferRelativeResize="0"/>
          <p:nvPr/>
        </p:nvPicPr>
        <p:blipFill>
          <a:blip r:embed="rId5">
            <a:alphaModFix/>
          </a:blip>
          <a:stretch>
            <a:fillRect/>
          </a:stretch>
        </p:blipFill>
        <p:spPr>
          <a:xfrm>
            <a:off x="6664261" y="2653619"/>
            <a:ext cx="2407775" cy="2416877"/>
          </a:xfrm>
          <a:prstGeom prst="rect">
            <a:avLst/>
          </a:prstGeom>
          <a:noFill/>
          <a:ln>
            <a:noFill/>
          </a:ln>
        </p:spPr>
      </p:pic>
      <p:sp>
        <p:nvSpPr>
          <p:cNvPr id="602" name="Google Shape;602;p31"/>
          <p:cNvSpPr txBox="1"/>
          <p:nvPr/>
        </p:nvSpPr>
        <p:spPr>
          <a:xfrm>
            <a:off x="7037725" y="929675"/>
            <a:ext cx="20343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highlight>
                  <a:srgbClr val="000000"/>
                </a:highlight>
                <a:latin typeface="Proxima Nova"/>
                <a:ea typeface="Proxima Nova"/>
                <a:cs typeface="Proxima Nova"/>
                <a:sym typeface="Proxima Nova"/>
              </a:rPr>
              <a:t>Highly skewed distributions for canopy water content and background runoff. Several processes are important, but normally close to zero.</a:t>
            </a:r>
            <a:endParaRPr sz="1100">
              <a:solidFill>
                <a:schemeClr val="lt1"/>
              </a:solidFill>
              <a:highlight>
                <a:srgbClr val="000000"/>
              </a:highlight>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15AA8DAE-3D8B-3981-A69E-A5EE9C133D0D}"/>
            </a:ext>
          </a:extLst>
        </p:cNvPr>
        <p:cNvGrpSpPr/>
        <p:nvPr/>
      </p:nvGrpSpPr>
      <p:grpSpPr>
        <a:xfrm>
          <a:off x="0" y="0"/>
          <a:ext cx="0" cy="0"/>
          <a:chOff x="0" y="0"/>
          <a:chExt cx="0" cy="0"/>
        </a:xfrm>
      </p:grpSpPr>
    </p:spTree>
    <p:extLst>
      <p:ext uri="{BB962C8B-B14F-4D97-AF65-F5344CB8AC3E}">
        <p14:creationId xmlns:p14="http://schemas.microsoft.com/office/powerpoint/2010/main" val="81541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19"/>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Training Methodology</a:t>
            </a:r>
            <a:endParaRPr>
              <a:latin typeface="Calibri"/>
              <a:ea typeface="Calibri"/>
              <a:cs typeface="Calibri"/>
              <a:sym typeface="Calibri"/>
            </a:endParaRPr>
          </a:p>
        </p:txBody>
      </p:sp>
      <p:sp>
        <p:nvSpPr>
          <p:cNvPr id="404" name="Google Shape;404;p19"/>
          <p:cNvSpPr txBox="1">
            <a:spLocks noGrp="1"/>
          </p:cNvSpPr>
          <p:nvPr>
            <p:ph type="body" idx="1"/>
          </p:nvPr>
        </p:nvSpPr>
        <p:spPr>
          <a:xfrm>
            <a:off x="226881" y="599425"/>
            <a:ext cx="8810569" cy="4414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lang="en"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There are no generally reliable “rules of thumb” for model development. Model shape, loss environment, and hyperparameters must be adjusted through experimentation.</a:t>
            </a: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I typically start by training a couple models with a reasonable hyperparameter configuration and size around 50,000 learnable parameters to get a performance baseline for reference.</a:t>
            </a: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Then, I iteratively adjust the independent variables and train models until validation loss stagnates or begins increasing, watching learning curves for signs of local minima or learning rates too high.</a:t>
            </a:r>
            <a:endParaRPr sz="2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6"/>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Error wrt Saturation/change </a:t>
            </a:r>
            <a:endParaRPr>
              <a:latin typeface="Calibri"/>
              <a:ea typeface="Calibri"/>
              <a:cs typeface="Calibri"/>
              <a:sym typeface="Calibri"/>
            </a:endParaRPr>
          </a:p>
        </p:txBody>
      </p:sp>
      <p:sp>
        <p:nvSpPr>
          <p:cNvPr id="519" name="Google Shape;519;p26"/>
          <p:cNvSpPr txBox="1">
            <a:spLocks noGrp="1"/>
          </p:cNvSpPr>
          <p:nvPr>
            <p:ph type="body" idx="1"/>
          </p:nvPr>
        </p:nvSpPr>
        <p:spPr>
          <a:xfrm>
            <a:off x="5136475" y="636725"/>
            <a:ext cx="38376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Error rates and biases can also be related to the true saturation magnitude and change in saturation at each depth level.</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 highest error rates were associated with significant precipitation and dry-down events near saturation, probably due to the influence of infiltration dynamics.</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 influence of the strongest rainfall events on change in layer 1 RSM is a mixture of under and over-estimations.</a:t>
            </a:r>
            <a:endParaRPr>
              <a:solidFill>
                <a:schemeClr val="dk1"/>
              </a:solidFill>
              <a:latin typeface="Calibri"/>
              <a:ea typeface="Calibri"/>
              <a:cs typeface="Calibri"/>
              <a:sym typeface="Calibri"/>
            </a:endParaRPr>
          </a:p>
        </p:txBody>
      </p:sp>
      <p:pic>
        <p:nvPicPr>
          <p:cNvPr id="520" name="Google Shape;520;p26"/>
          <p:cNvPicPr preferRelativeResize="0"/>
          <p:nvPr/>
        </p:nvPicPr>
        <p:blipFill>
          <a:blip r:embed="rId3">
            <a:alphaModFix/>
          </a:blip>
          <a:stretch>
            <a:fillRect/>
          </a:stretch>
        </p:blipFill>
        <p:spPr>
          <a:xfrm>
            <a:off x="106645" y="2887786"/>
            <a:ext cx="4875259" cy="2166248"/>
          </a:xfrm>
          <a:prstGeom prst="rect">
            <a:avLst/>
          </a:prstGeom>
          <a:noFill/>
          <a:ln>
            <a:noFill/>
          </a:ln>
        </p:spPr>
      </p:pic>
      <p:pic>
        <p:nvPicPr>
          <p:cNvPr id="521" name="Google Shape;521;p26"/>
          <p:cNvPicPr preferRelativeResize="0"/>
          <p:nvPr/>
        </p:nvPicPr>
        <p:blipFill>
          <a:blip r:embed="rId4">
            <a:alphaModFix/>
          </a:blip>
          <a:stretch>
            <a:fillRect/>
          </a:stretch>
        </p:blipFill>
        <p:spPr>
          <a:xfrm>
            <a:off x="106645" y="652734"/>
            <a:ext cx="4875259" cy="2166248"/>
          </a:xfrm>
          <a:prstGeom prst="rect">
            <a:avLst/>
          </a:prstGeom>
          <a:noFill/>
          <a:ln>
            <a:noFill/>
          </a:ln>
        </p:spPr>
      </p:pic>
      <p:cxnSp>
        <p:nvCxnSpPr>
          <p:cNvPr id="522" name="Google Shape;522;p26"/>
          <p:cNvCxnSpPr/>
          <p:nvPr/>
        </p:nvCxnSpPr>
        <p:spPr>
          <a:xfrm flipH="1">
            <a:off x="2617700" y="2003775"/>
            <a:ext cx="507900" cy="599700"/>
          </a:xfrm>
          <a:prstGeom prst="straightConnector1">
            <a:avLst/>
          </a:prstGeom>
          <a:noFill/>
          <a:ln w="28575" cap="flat" cmpd="sng">
            <a:solidFill>
              <a:srgbClr val="000000"/>
            </a:solidFill>
            <a:prstDash val="solid"/>
            <a:round/>
            <a:headEnd type="none" w="med" len="med"/>
            <a:tailEnd type="none" w="med" len="med"/>
          </a:ln>
        </p:spPr>
      </p:cxnSp>
      <p:sp>
        <p:nvSpPr>
          <p:cNvPr id="524" name="Google Shape;524;p26"/>
          <p:cNvSpPr txBox="1"/>
          <p:nvPr/>
        </p:nvSpPr>
        <p:spPr>
          <a:xfrm>
            <a:off x="2684272" y="839460"/>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Error bias on distribution</a:t>
            </a:r>
            <a:endParaRPr sz="900">
              <a:solidFill>
                <a:srgbClr val="0C0C0C"/>
              </a:solidFill>
            </a:endParaRPr>
          </a:p>
        </p:txBody>
      </p:sp>
      <p:cxnSp>
        <p:nvCxnSpPr>
          <p:cNvPr id="525" name="Google Shape;525;p26"/>
          <p:cNvCxnSpPr/>
          <p:nvPr/>
        </p:nvCxnSpPr>
        <p:spPr>
          <a:xfrm rot="10800000">
            <a:off x="3604125" y="1269225"/>
            <a:ext cx="767100" cy="20400"/>
          </a:xfrm>
          <a:prstGeom prst="straightConnector1">
            <a:avLst/>
          </a:prstGeom>
          <a:noFill/>
          <a:ln w="28575" cap="flat" cmpd="sng">
            <a:solidFill>
              <a:srgbClr val="000000"/>
            </a:solidFill>
            <a:prstDash val="solid"/>
            <a:round/>
            <a:headEnd type="none" w="med" len="med"/>
            <a:tailEnd type="none" w="med" len="med"/>
          </a:ln>
        </p:spPr>
      </p:cxnSp>
      <p:sp>
        <p:nvSpPr>
          <p:cNvPr id="526" name="Google Shape;526;p26"/>
          <p:cNvSpPr txBox="1"/>
          <p:nvPr/>
        </p:nvSpPr>
        <p:spPr>
          <a:xfrm>
            <a:off x="288366" y="669500"/>
            <a:ext cx="10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a:t>
            </a:r>
            <a:endParaRPr sz="1200">
              <a:solidFill>
                <a:srgbClr val="FFFFFF"/>
              </a:solidFill>
              <a:highlight>
                <a:srgbClr val="000000"/>
              </a:highlight>
              <a:latin typeface="Proxima Nova"/>
              <a:ea typeface="Proxima Nova"/>
              <a:cs typeface="Proxima Nova"/>
              <a:sym typeface="Proxima Nova"/>
            </a:endParaRPr>
          </a:p>
        </p:txBody>
      </p:sp>
      <p:pic>
        <p:nvPicPr>
          <p:cNvPr id="527" name="Google Shape;527;p26"/>
          <p:cNvPicPr preferRelativeResize="0"/>
          <p:nvPr/>
        </p:nvPicPr>
        <p:blipFill>
          <a:blip r:embed="rId5">
            <a:alphaModFix/>
          </a:blip>
          <a:stretch>
            <a:fillRect/>
          </a:stretch>
        </p:blipFill>
        <p:spPr>
          <a:xfrm>
            <a:off x="106650" y="2887783"/>
            <a:ext cx="4875249" cy="2166244"/>
          </a:xfrm>
          <a:prstGeom prst="rect">
            <a:avLst/>
          </a:prstGeom>
          <a:noFill/>
          <a:ln>
            <a:noFill/>
          </a:ln>
        </p:spPr>
      </p:pic>
      <p:cxnSp>
        <p:nvCxnSpPr>
          <p:cNvPr id="528" name="Google Shape;528;p26"/>
          <p:cNvCxnSpPr/>
          <p:nvPr/>
        </p:nvCxnSpPr>
        <p:spPr>
          <a:xfrm flipH="1">
            <a:off x="2617700" y="3812575"/>
            <a:ext cx="507900" cy="599700"/>
          </a:xfrm>
          <a:prstGeom prst="straightConnector1">
            <a:avLst/>
          </a:prstGeom>
          <a:noFill/>
          <a:ln w="28575" cap="flat" cmpd="sng">
            <a:solidFill>
              <a:srgbClr val="000000"/>
            </a:solidFill>
            <a:prstDash val="solid"/>
            <a:round/>
            <a:headEnd type="none" w="med" len="med"/>
            <a:tailEnd type="none" w="med" len="med"/>
          </a:ln>
        </p:spPr>
      </p:cxnSp>
      <p:sp>
        <p:nvSpPr>
          <p:cNvPr id="529" name="Google Shape;529;p26"/>
          <p:cNvSpPr txBox="1"/>
          <p:nvPr/>
        </p:nvSpPr>
        <p:spPr>
          <a:xfrm>
            <a:off x="2160657" y="4123750"/>
            <a:ext cx="1257967"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FFFFF"/>
                </a:solidFill>
                <a:highlight>
                  <a:srgbClr val="000000"/>
                </a:highlight>
                <a:latin typeface="Proxima Nova"/>
                <a:ea typeface="Proxima Nova"/>
                <a:cs typeface="Proxima Nova"/>
                <a:sym typeface="Proxima Nova"/>
              </a:rPr>
              <a:t>Typical dry-down curves are associated with lower error rates</a:t>
            </a:r>
            <a:endParaRPr sz="800">
              <a:solidFill>
                <a:srgbClr val="FFFFFF"/>
              </a:solidFill>
              <a:highlight>
                <a:srgbClr val="000000"/>
              </a:highlight>
              <a:latin typeface="Proxima Nova"/>
              <a:ea typeface="Proxima Nova"/>
              <a:cs typeface="Proxima Nova"/>
              <a:sym typeface="Proxima Nova"/>
            </a:endParaRPr>
          </a:p>
        </p:txBody>
      </p:sp>
      <p:sp>
        <p:nvSpPr>
          <p:cNvPr id="530" name="Google Shape;530;p26"/>
          <p:cNvSpPr txBox="1"/>
          <p:nvPr/>
        </p:nvSpPr>
        <p:spPr>
          <a:xfrm>
            <a:off x="2480497" y="3022576"/>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Error magnitude on distribution</a:t>
            </a:r>
            <a:endParaRPr sz="900">
              <a:solidFill>
                <a:srgbClr val="0C0C0C"/>
              </a:solidFill>
            </a:endParaRPr>
          </a:p>
        </p:txBody>
      </p:sp>
      <p:sp>
        <p:nvSpPr>
          <p:cNvPr id="531" name="Google Shape;531;p26"/>
          <p:cNvSpPr txBox="1"/>
          <p:nvPr/>
        </p:nvSpPr>
        <p:spPr>
          <a:xfrm>
            <a:off x="4047625" y="1095275"/>
            <a:ext cx="1230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highlight>
                  <a:srgbClr val="000000"/>
                </a:highlight>
                <a:latin typeface="Proxima Nova"/>
                <a:ea typeface="Proxima Nova"/>
                <a:cs typeface="Proxima Nova"/>
                <a:sym typeface="Proxima Nova"/>
              </a:rPr>
              <a:t>Under-estimated infiltration near saturation</a:t>
            </a:r>
            <a:endParaRPr sz="900">
              <a:solidFill>
                <a:srgbClr val="FFFFFF"/>
              </a:solidFill>
              <a:highlight>
                <a:srgbClr val="000000"/>
              </a:highlight>
              <a:latin typeface="Proxima Nova"/>
              <a:ea typeface="Proxima Nova"/>
              <a:cs typeface="Proxima Nova"/>
              <a:sym typeface="Proxima Nova"/>
            </a:endParaRPr>
          </a:p>
        </p:txBody>
      </p:sp>
      <p:sp>
        <p:nvSpPr>
          <p:cNvPr id="532" name="Google Shape;532;p26"/>
          <p:cNvSpPr txBox="1"/>
          <p:nvPr/>
        </p:nvSpPr>
        <p:spPr>
          <a:xfrm>
            <a:off x="564893" y="2419901"/>
            <a:ext cx="14187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highlight>
                  <a:srgbClr val="FFFFFF"/>
                </a:highlight>
                <a:latin typeface="Proxima Nova"/>
                <a:ea typeface="Proxima Nova"/>
                <a:cs typeface="Proxima Nova"/>
                <a:sym typeface="Proxima Nova"/>
              </a:rPr>
              <a:t>Change in RSM-10 wrt time</a:t>
            </a:r>
            <a:endParaRPr sz="1100" b="1">
              <a:highlight>
                <a:srgbClr val="FFFFFF"/>
              </a:highlight>
              <a:latin typeface="Proxima Nova"/>
              <a:ea typeface="Proxima Nova"/>
              <a:cs typeface="Proxima Nova"/>
              <a:sym typeface="Proxima Nova"/>
            </a:endParaRPr>
          </a:p>
        </p:txBody>
      </p:sp>
      <p:sp>
        <p:nvSpPr>
          <p:cNvPr id="533" name="Google Shape;533;p26"/>
          <p:cNvSpPr txBox="1"/>
          <p:nvPr/>
        </p:nvSpPr>
        <p:spPr>
          <a:xfrm rot="-5400000">
            <a:off x="-368832" y="1594042"/>
            <a:ext cx="1418700"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b="1">
                <a:highlight>
                  <a:srgbClr val="FFFFFF"/>
                </a:highlight>
                <a:latin typeface="Proxima Nova"/>
                <a:ea typeface="Proxima Nova"/>
                <a:cs typeface="Proxima Nova"/>
                <a:sym typeface="Proxima Nova"/>
              </a:rPr>
              <a:t>Saturation (RSM-10)</a:t>
            </a:r>
            <a:endParaRPr sz="1050" b="1">
              <a:highlight>
                <a:srgbClr val="FFFFFF"/>
              </a:highlight>
              <a:latin typeface="Proxima Nova"/>
              <a:ea typeface="Proxima Nova"/>
              <a:cs typeface="Proxima Nova"/>
              <a:sym typeface="Proxima Nova"/>
            </a:endParaRPr>
          </a:p>
        </p:txBody>
      </p:sp>
      <p:sp>
        <p:nvSpPr>
          <p:cNvPr id="534" name="Google Shape;534;p26"/>
          <p:cNvSpPr txBox="1"/>
          <p:nvPr/>
        </p:nvSpPr>
        <p:spPr>
          <a:xfrm>
            <a:off x="637051" y="463873"/>
            <a:ext cx="396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RSM-10 error wrt humidity and temp distribution</a:t>
            </a:r>
            <a:endParaRPr sz="1200" b="1">
              <a:highlight>
                <a:srgbClr val="FFFFFF"/>
              </a:highlight>
              <a:latin typeface="Proxima Nova"/>
              <a:ea typeface="Proxima Nova"/>
              <a:cs typeface="Proxima Nova"/>
              <a:sym typeface="Proxima Nova"/>
            </a:endParaRPr>
          </a:p>
        </p:txBody>
      </p:sp>
      <p:sp>
        <p:nvSpPr>
          <p:cNvPr id="535" name="Google Shape;535;p26"/>
          <p:cNvSpPr txBox="1"/>
          <p:nvPr/>
        </p:nvSpPr>
        <p:spPr>
          <a:xfrm>
            <a:off x="587387" y="4660914"/>
            <a:ext cx="14187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highlight>
                  <a:srgbClr val="FFFFFF"/>
                </a:highlight>
                <a:latin typeface="Proxima Nova"/>
                <a:ea typeface="Proxima Nova"/>
                <a:cs typeface="Proxima Nova"/>
                <a:sym typeface="Proxima Nova"/>
              </a:rPr>
              <a:t>Change in RSM-10 wrt time</a:t>
            </a:r>
            <a:endParaRPr sz="1100" b="1">
              <a:highlight>
                <a:srgbClr val="FFFFFF"/>
              </a:highlight>
              <a:latin typeface="Proxima Nova"/>
              <a:ea typeface="Proxima Nova"/>
              <a:cs typeface="Proxima Nova"/>
              <a:sym typeface="Proxima Nova"/>
            </a:endParaRPr>
          </a:p>
        </p:txBody>
      </p:sp>
      <p:sp>
        <p:nvSpPr>
          <p:cNvPr id="536" name="Google Shape;536;p26"/>
          <p:cNvSpPr txBox="1"/>
          <p:nvPr/>
        </p:nvSpPr>
        <p:spPr>
          <a:xfrm rot="-5400000">
            <a:off x="-346338" y="3835055"/>
            <a:ext cx="1418700"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b="1">
                <a:highlight>
                  <a:srgbClr val="FFFFFF"/>
                </a:highlight>
                <a:latin typeface="Proxima Nova"/>
                <a:ea typeface="Proxima Nova"/>
                <a:cs typeface="Proxima Nova"/>
                <a:sym typeface="Proxima Nova"/>
              </a:rPr>
              <a:t>Saturation (RSM-10)</a:t>
            </a:r>
            <a:endParaRPr sz="1050" b="1">
              <a:highlight>
                <a:srgbClr val="FFFFFF"/>
              </a:highlight>
              <a:latin typeface="Proxima Nova"/>
              <a:ea typeface="Proxima Nova"/>
              <a:cs typeface="Proxima Nova"/>
              <a:sym typeface="Proxima Nova"/>
            </a:endParaRPr>
          </a:p>
        </p:txBody>
      </p:sp>
      <p:sp>
        <p:nvSpPr>
          <p:cNvPr id="523" name="Google Shape;523;p26"/>
          <p:cNvSpPr txBox="1"/>
          <p:nvPr/>
        </p:nvSpPr>
        <p:spPr>
          <a:xfrm>
            <a:off x="1993632" y="2418651"/>
            <a:ext cx="1596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highlight>
                  <a:srgbClr val="000000"/>
                </a:highlight>
                <a:latin typeface="Proxima Nova"/>
                <a:ea typeface="Proxima Nova"/>
                <a:cs typeface="Proxima Nova"/>
                <a:sym typeface="Proxima Nova"/>
              </a:rPr>
              <a:t>Dry-down rate tends to be under-estimated in mid/low saturation range</a:t>
            </a:r>
            <a:endParaRPr sz="900">
              <a:solidFill>
                <a:srgbClr val="FFFFFF"/>
              </a:solidFill>
              <a:highlight>
                <a:srgbClr val="000000"/>
              </a:highlight>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3DB265F1-436C-FB4D-1A16-C128CA54EBD3}"/>
            </a:ext>
          </a:extLst>
        </p:cNvPr>
        <p:cNvGrpSpPr/>
        <p:nvPr/>
      </p:nvGrpSpPr>
      <p:grpSpPr>
        <a:xfrm>
          <a:off x="0" y="0"/>
          <a:ext cx="0" cy="0"/>
          <a:chOff x="0" y="0"/>
          <a:chExt cx="0" cy="0"/>
        </a:xfrm>
      </p:grpSpPr>
      <p:sp>
        <p:nvSpPr>
          <p:cNvPr id="66" name="Google Shape;66;p14">
            <a:extLst>
              <a:ext uri="{FF2B5EF4-FFF2-40B4-BE49-F238E27FC236}">
                <a16:creationId xmlns:a16="http://schemas.microsoft.com/office/drawing/2014/main" id="{D48A2060-065C-55E1-E4F8-ECEA85A010B1}"/>
              </a:ext>
            </a:extLst>
          </p:cNvPr>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Overview and Goal</a:t>
            </a:r>
            <a:endParaRPr>
              <a:latin typeface="Calibri"/>
              <a:ea typeface="Calibri"/>
              <a:cs typeface="Calibri"/>
              <a:sym typeface="Calibri"/>
            </a:endParaRPr>
          </a:p>
        </p:txBody>
      </p:sp>
      <p:sp>
        <p:nvSpPr>
          <p:cNvPr id="67" name="Google Shape;67;p14">
            <a:extLst>
              <a:ext uri="{FF2B5EF4-FFF2-40B4-BE49-F238E27FC236}">
                <a16:creationId xmlns:a16="http://schemas.microsoft.com/office/drawing/2014/main" id="{CC2CCE78-739B-E81C-7F04-36088C9C2681}"/>
              </a:ext>
            </a:extLst>
          </p:cNvPr>
          <p:cNvSpPr txBox="1">
            <a:spLocks noGrp="1"/>
          </p:cNvSpPr>
          <p:nvPr>
            <p:ph type="body" idx="1"/>
          </p:nvPr>
        </p:nvSpPr>
        <p:spPr>
          <a:xfrm>
            <a:off x="68949" y="599425"/>
            <a:ext cx="4865049" cy="44679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100">
                <a:solidFill>
                  <a:srgbClr val="0C0C0C"/>
                </a:solidFill>
                <a:latin typeface="Calibri"/>
                <a:ea typeface="Calibri"/>
                <a:cs typeface="Calibri"/>
                <a:sym typeface="Calibri"/>
              </a:rPr>
              <a:t>I am developing a software system to train and evaluate </a:t>
            </a:r>
            <a:r>
              <a:rPr lang="en" sz="2100" b="1">
                <a:solidFill>
                  <a:srgbClr val="0C0C0C"/>
                </a:solidFill>
                <a:latin typeface="Calibri"/>
                <a:ea typeface="Calibri"/>
                <a:cs typeface="Calibri"/>
                <a:sym typeface="Calibri"/>
              </a:rPr>
              <a:t>time series regression</a:t>
            </a:r>
            <a:r>
              <a:rPr lang="en" sz="2100">
                <a:solidFill>
                  <a:srgbClr val="0C0C0C"/>
                </a:solidFill>
                <a:latin typeface="Calibri"/>
                <a:ea typeface="Calibri"/>
                <a:cs typeface="Calibri"/>
                <a:sym typeface="Calibri"/>
              </a:rPr>
              <a:t> neural networks with the goal of emulating the soil moisture dynamics of the </a:t>
            </a:r>
            <a:r>
              <a:rPr lang="en" sz="2100" b="1">
                <a:solidFill>
                  <a:srgbClr val="0C0C0C"/>
                </a:solidFill>
                <a:latin typeface="Calibri"/>
                <a:ea typeface="Calibri"/>
                <a:cs typeface="Calibri"/>
                <a:sym typeface="Calibri"/>
              </a:rPr>
              <a:t>Noah-2.8 Land Surface Model </a:t>
            </a:r>
            <a:r>
              <a:rPr lang="en" sz="2100">
                <a:solidFill>
                  <a:srgbClr val="0C0C0C"/>
                </a:solidFill>
                <a:latin typeface="Calibri"/>
                <a:ea typeface="Calibri"/>
                <a:cs typeface="Calibri"/>
                <a:sym typeface="Calibri"/>
              </a:rPr>
              <a:t>at hourly resolution, out to 2 weeks.</a:t>
            </a:r>
            <a:endParaRPr sz="21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lang="en-US" sz="21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2100" b="1">
                <a:solidFill>
                  <a:srgbClr val="0C0C0C"/>
                </a:solidFill>
                <a:latin typeface="Calibri"/>
                <a:ea typeface="Calibri"/>
                <a:cs typeface="Calibri"/>
                <a:sym typeface="Calibri"/>
              </a:rPr>
              <a:t>Why Data-driven Model Emulators?</a:t>
            </a:r>
          </a:p>
          <a:p>
            <a:pPr marL="342900">
              <a:lnSpc>
                <a:spcPct val="80000"/>
              </a:lnSpc>
            </a:pPr>
            <a:r>
              <a:rPr lang="en-US" sz="2100">
                <a:solidFill>
                  <a:srgbClr val="0C0C0C"/>
                </a:solidFill>
                <a:latin typeface="Calibri"/>
                <a:ea typeface="Calibri"/>
                <a:cs typeface="Calibri"/>
                <a:sym typeface="Calibri"/>
              </a:rPr>
              <a:t>Shorter execution time</a:t>
            </a:r>
          </a:p>
          <a:p>
            <a:pPr marL="342900">
              <a:lnSpc>
                <a:spcPct val="80000"/>
              </a:lnSpc>
            </a:pPr>
            <a:r>
              <a:rPr lang="en-US" sz="2100">
                <a:solidFill>
                  <a:srgbClr val="0C0C0C"/>
                </a:solidFill>
                <a:latin typeface="Calibri"/>
                <a:ea typeface="Calibri"/>
                <a:cs typeface="Calibri"/>
                <a:sym typeface="Calibri"/>
              </a:rPr>
              <a:t>Simpler computing environment</a:t>
            </a:r>
          </a:p>
          <a:p>
            <a:pPr marL="0" indent="0">
              <a:lnSpc>
                <a:spcPct val="80000"/>
              </a:lnSpc>
              <a:buNone/>
            </a:pPr>
            <a:endParaRPr lang="en-US" sz="2100">
              <a:solidFill>
                <a:srgbClr val="0C0C0C"/>
              </a:solidFill>
              <a:latin typeface="Calibri"/>
              <a:ea typeface="Calibri"/>
              <a:cs typeface="Calibri"/>
              <a:sym typeface="Calibri"/>
            </a:endParaRPr>
          </a:p>
          <a:p>
            <a:pPr marL="0" indent="0">
              <a:lnSpc>
                <a:spcPct val="80000"/>
              </a:lnSpc>
              <a:buNone/>
            </a:pPr>
            <a:r>
              <a:rPr lang="en-US" sz="2100" b="1">
                <a:solidFill>
                  <a:srgbClr val="0C0C0C"/>
                </a:solidFill>
                <a:latin typeface="Calibri"/>
                <a:ea typeface="Calibri"/>
                <a:cs typeface="Calibri"/>
                <a:sym typeface="Calibri"/>
              </a:rPr>
              <a:t>Which enables...</a:t>
            </a:r>
          </a:p>
          <a:p>
            <a:pPr marL="342900">
              <a:lnSpc>
                <a:spcPct val="80000"/>
              </a:lnSpc>
            </a:pPr>
            <a:r>
              <a:rPr lang="en-US" sz="2100">
                <a:solidFill>
                  <a:srgbClr val="0C0C0C"/>
                </a:solidFill>
                <a:latin typeface="Calibri"/>
                <a:ea typeface="Calibri"/>
                <a:cs typeface="Calibri"/>
                <a:sym typeface="Calibri"/>
              </a:rPr>
              <a:t>Generating quick ensemble estimates</a:t>
            </a:r>
          </a:p>
          <a:p>
            <a:pPr marL="342900">
              <a:lnSpc>
                <a:spcPct val="80000"/>
              </a:lnSpc>
            </a:pPr>
            <a:r>
              <a:rPr lang="en-US" sz="2100">
                <a:solidFill>
                  <a:srgbClr val="0C0C0C"/>
                </a:solidFill>
                <a:latin typeface="Calibri"/>
                <a:ea typeface="Calibri"/>
                <a:cs typeface="Calibri"/>
                <a:sym typeface="Calibri"/>
              </a:rPr>
              <a:t>End-user applications for evaluating custom forecast hypotheticals.</a:t>
            </a:r>
          </a:p>
        </p:txBody>
      </p:sp>
      <p:pic>
        <p:nvPicPr>
          <p:cNvPr id="3" name="Picture 2">
            <a:extLst>
              <a:ext uri="{FF2B5EF4-FFF2-40B4-BE49-F238E27FC236}">
                <a16:creationId xmlns:a16="http://schemas.microsoft.com/office/drawing/2014/main" id="{FD5C5415-ED24-793E-2E56-D24CC451E00C}"/>
              </a:ext>
            </a:extLst>
          </p:cNvPr>
          <p:cNvPicPr>
            <a:picLocks noChangeAspect="1"/>
          </p:cNvPicPr>
          <p:nvPr/>
        </p:nvPicPr>
        <p:blipFill>
          <a:blip r:embed="rId3"/>
          <a:stretch>
            <a:fillRect/>
          </a:stretch>
        </p:blipFill>
        <p:spPr>
          <a:xfrm>
            <a:off x="5506439" y="296060"/>
            <a:ext cx="3234464" cy="2371940"/>
          </a:xfrm>
          <a:prstGeom prst="rect">
            <a:avLst/>
          </a:prstGeom>
        </p:spPr>
      </p:pic>
      <p:pic>
        <p:nvPicPr>
          <p:cNvPr id="5" name="Picture 4">
            <a:extLst>
              <a:ext uri="{FF2B5EF4-FFF2-40B4-BE49-F238E27FC236}">
                <a16:creationId xmlns:a16="http://schemas.microsoft.com/office/drawing/2014/main" id="{9B975666-7132-EFDE-B2B8-6CB6D5C889B8}"/>
              </a:ext>
            </a:extLst>
          </p:cNvPr>
          <p:cNvPicPr>
            <a:picLocks noChangeAspect="1"/>
          </p:cNvPicPr>
          <p:nvPr/>
        </p:nvPicPr>
        <p:blipFill>
          <a:blip r:embed="rId4"/>
          <a:stretch>
            <a:fillRect/>
          </a:stretch>
        </p:blipFill>
        <p:spPr>
          <a:xfrm>
            <a:off x="5506439" y="2736750"/>
            <a:ext cx="3234464" cy="2371940"/>
          </a:xfrm>
          <a:prstGeom prst="rect">
            <a:avLst/>
          </a:prstGeom>
        </p:spPr>
      </p:pic>
      <p:sp>
        <p:nvSpPr>
          <p:cNvPr id="6" name="Google Shape;135;p15">
            <a:extLst>
              <a:ext uri="{FF2B5EF4-FFF2-40B4-BE49-F238E27FC236}">
                <a16:creationId xmlns:a16="http://schemas.microsoft.com/office/drawing/2014/main" id="{E850DEAF-6D76-992A-A6F6-A854584EE7E3}"/>
              </a:ext>
            </a:extLst>
          </p:cNvPr>
          <p:cNvSpPr txBox="1"/>
          <p:nvPr/>
        </p:nvSpPr>
        <p:spPr>
          <a:xfrm>
            <a:off x="5019621" y="15160"/>
            <a:ext cx="420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Example of Noah-LSM and Prediction Dynamics</a:t>
            </a:r>
            <a:endParaRPr sz="1200">
              <a:solidFill>
                <a:srgbClr val="F3F3F3"/>
              </a:solidFill>
              <a:highlight>
                <a:srgbClr val="000000"/>
              </a:highlight>
            </a:endParaRPr>
          </a:p>
        </p:txBody>
      </p:sp>
      <p:sp>
        <p:nvSpPr>
          <p:cNvPr id="7" name="Google Shape;135;p15">
            <a:extLst>
              <a:ext uri="{FF2B5EF4-FFF2-40B4-BE49-F238E27FC236}">
                <a16:creationId xmlns:a16="http://schemas.microsoft.com/office/drawing/2014/main" id="{23B7A6CC-2D63-0973-8496-58F314C6B767}"/>
              </a:ext>
            </a:extLst>
          </p:cNvPr>
          <p:cNvSpPr txBox="1"/>
          <p:nvPr/>
        </p:nvSpPr>
        <p:spPr>
          <a:xfrm>
            <a:off x="5506439" y="2245846"/>
            <a:ext cx="3234464"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Soil Moisture State Evolution Over 2 Weeks,</a:t>
            </a:r>
          </a:p>
          <a:p>
            <a:pPr marL="0" lvl="0" indent="0" algn="ctr" rtl="0">
              <a:spcBef>
                <a:spcPts val="0"/>
              </a:spcBef>
              <a:spcAft>
                <a:spcPts val="0"/>
              </a:spcAft>
              <a:buNone/>
            </a:pPr>
            <a:r>
              <a:rPr lang="en" sz="1100">
                <a:solidFill>
                  <a:srgbClr val="F3F3F3"/>
                </a:solidFill>
                <a:highlight>
                  <a:srgbClr val="000000"/>
                </a:highlight>
              </a:rPr>
              <a:t>separated by soil texture</a:t>
            </a:r>
            <a:endParaRPr sz="1100">
              <a:solidFill>
                <a:srgbClr val="F3F3F3"/>
              </a:solidFill>
              <a:highlight>
                <a:srgbClr val="000000"/>
              </a:highlight>
            </a:endParaRPr>
          </a:p>
        </p:txBody>
      </p:sp>
      <p:sp>
        <p:nvSpPr>
          <p:cNvPr id="8" name="Google Shape;135;p15">
            <a:extLst>
              <a:ext uri="{FF2B5EF4-FFF2-40B4-BE49-F238E27FC236}">
                <a16:creationId xmlns:a16="http://schemas.microsoft.com/office/drawing/2014/main" id="{AD065071-7E64-A655-17CB-FE972B38D289}"/>
              </a:ext>
            </a:extLst>
          </p:cNvPr>
          <p:cNvSpPr txBox="1"/>
          <p:nvPr/>
        </p:nvSpPr>
        <p:spPr>
          <a:xfrm>
            <a:off x="5325809" y="4708057"/>
            <a:ext cx="3595723"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Corresponding Soil Moisture Hourly Time Derivative</a:t>
            </a:r>
          </a:p>
          <a:p>
            <a:pPr marL="0" lvl="0" indent="0" algn="ctr" rtl="0">
              <a:spcBef>
                <a:spcPts val="0"/>
              </a:spcBef>
              <a:spcAft>
                <a:spcPts val="0"/>
              </a:spcAft>
              <a:buNone/>
            </a:pPr>
            <a:r>
              <a:rPr lang="en" sz="1100">
                <a:solidFill>
                  <a:srgbClr val="F3F3F3"/>
                </a:solidFill>
                <a:highlight>
                  <a:srgbClr val="000000"/>
                </a:highlight>
              </a:rPr>
              <a:t>Henceforth the “increment”</a:t>
            </a:r>
            <a:endParaRPr sz="1100">
              <a:solidFill>
                <a:srgbClr val="F3F3F3"/>
              </a:solidFill>
              <a:highlight>
                <a:srgbClr val="000000"/>
              </a:highlight>
            </a:endParaRPr>
          </a:p>
        </p:txBody>
      </p:sp>
    </p:spTree>
    <p:extLst>
      <p:ext uri="{BB962C8B-B14F-4D97-AF65-F5344CB8AC3E}">
        <p14:creationId xmlns:p14="http://schemas.microsoft.com/office/powerpoint/2010/main" val="1703787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Sample Cases</a:t>
            </a:r>
            <a:endParaRPr>
              <a:latin typeface="Calibri"/>
              <a:ea typeface="Calibri"/>
              <a:cs typeface="Calibri"/>
              <a:sym typeface="Calibri"/>
            </a:endParaRPr>
          </a:p>
        </p:txBody>
      </p:sp>
      <p:pic>
        <p:nvPicPr>
          <p:cNvPr id="428" name="Google Shape;428;p22"/>
          <p:cNvPicPr preferRelativeResize="0"/>
          <p:nvPr/>
        </p:nvPicPr>
        <p:blipFill>
          <a:blip r:embed="rId3">
            <a:alphaModFix/>
          </a:blip>
          <a:stretch>
            <a:fillRect/>
          </a:stretch>
        </p:blipFill>
        <p:spPr>
          <a:xfrm>
            <a:off x="185649" y="1282321"/>
            <a:ext cx="2895395" cy="1877451"/>
          </a:xfrm>
          <a:prstGeom prst="rect">
            <a:avLst/>
          </a:prstGeom>
          <a:noFill/>
          <a:ln>
            <a:noFill/>
          </a:ln>
        </p:spPr>
      </p:pic>
      <p:pic>
        <p:nvPicPr>
          <p:cNvPr id="429" name="Google Shape;429;p22"/>
          <p:cNvPicPr preferRelativeResize="0"/>
          <p:nvPr/>
        </p:nvPicPr>
        <p:blipFill>
          <a:blip r:embed="rId4">
            <a:alphaModFix/>
          </a:blip>
          <a:stretch>
            <a:fillRect/>
          </a:stretch>
        </p:blipFill>
        <p:spPr>
          <a:xfrm>
            <a:off x="185653" y="3181018"/>
            <a:ext cx="2895395" cy="1877456"/>
          </a:xfrm>
          <a:prstGeom prst="rect">
            <a:avLst/>
          </a:prstGeom>
          <a:noFill/>
          <a:ln>
            <a:noFill/>
          </a:ln>
        </p:spPr>
      </p:pic>
      <p:pic>
        <p:nvPicPr>
          <p:cNvPr id="430" name="Google Shape;430;p22"/>
          <p:cNvPicPr preferRelativeResize="0"/>
          <p:nvPr/>
        </p:nvPicPr>
        <p:blipFill>
          <a:blip r:embed="rId5">
            <a:alphaModFix/>
          </a:blip>
          <a:stretch>
            <a:fillRect/>
          </a:stretch>
        </p:blipFill>
        <p:spPr>
          <a:xfrm>
            <a:off x="3134717" y="1283200"/>
            <a:ext cx="2892716" cy="1875700"/>
          </a:xfrm>
          <a:prstGeom prst="rect">
            <a:avLst/>
          </a:prstGeom>
          <a:noFill/>
          <a:ln>
            <a:noFill/>
          </a:ln>
        </p:spPr>
      </p:pic>
      <p:pic>
        <p:nvPicPr>
          <p:cNvPr id="431" name="Google Shape;431;p22"/>
          <p:cNvPicPr preferRelativeResize="0"/>
          <p:nvPr/>
        </p:nvPicPr>
        <p:blipFill>
          <a:blip r:embed="rId6">
            <a:alphaModFix/>
          </a:blip>
          <a:stretch>
            <a:fillRect/>
          </a:stretch>
        </p:blipFill>
        <p:spPr>
          <a:xfrm>
            <a:off x="3134717" y="3181900"/>
            <a:ext cx="2892716" cy="1875700"/>
          </a:xfrm>
          <a:prstGeom prst="rect">
            <a:avLst/>
          </a:prstGeom>
          <a:noFill/>
          <a:ln>
            <a:noFill/>
          </a:ln>
        </p:spPr>
      </p:pic>
      <p:cxnSp>
        <p:nvCxnSpPr>
          <p:cNvPr id="432" name="Google Shape;432;p22"/>
          <p:cNvCxnSpPr/>
          <p:nvPr/>
        </p:nvCxnSpPr>
        <p:spPr>
          <a:xfrm rot="10800000">
            <a:off x="1657625" y="2643660"/>
            <a:ext cx="234000" cy="62700"/>
          </a:xfrm>
          <a:prstGeom prst="straightConnector1">
            <a:avLst/>
          </a:prstGeom>
          <a:noFill/>
          <a:ln w="28575" cap="flat" cmpd="sng">
            <a:solidFill>
              <a:srgbClr val="000000"/>
            </a:solidFill>
            <a:prstDash val="solid"/>
            <a:round/>
            <a:headEnd type="none" w="med" len="med"/>
            <a:tailEnd type="none" w="med" len="med"/>
          </a:ln>
        </p:spPr>
      </p:cxnSp>
      <p:cxnSp>
        <p:nvCxnSpPr>
          <p:cNvPr id="433" name="Google Shape;433;p22"/>
          <p:cNvCxnSpPr/>
          <p:nvPr/>
        </p:nvCxnSpPr>
        <p:spPr>
          <a:xfrm rot="10800000">
            <a:off x="4463775" y="4472125"/>
            <a:ext cx="481500" cy="111900"/>
          </a:xfrm>
          <a:prstGeom prst="straightConnector1">
            <a:avLst/>
          </a:prstGeom>
          <a:noFill/>
          <a:ln w="28575" cap="flat" cmpd="sng">
            <a:solidFill>
              <a:srgbClr val="000000"/>
            </a:solidFill>
            <a:prstDash val="solid"/>
            <a:round/>
            <a:headEnd type="none" w="med" len="med"/>
            <a:tailEnd type="none" w="med" len="med"/>
          </a:ln>
        </p:spPr>
      </p:cxnSp>
      <p:sp>
        <p:nvSpPr>
          <p:cNvPr id="434" name="Google Shape;434;p22"/>
          <p:cNvSpPr txBox="1"/>
          <p:nvPr/>
        </p:nvSpPr>
        <p:spPr>
          <a:xfrm>
            <a:off x="1612100" y="2466200"/>
            <a:ext cx="17814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highlight>
                  <a:srgbClr val="000000"/>
                </a:highlight>
                <a:latin typeface="Proxima Nova"/>
                <a:ea typeface="Proxima Nova"/>
                <a:cs typeface="Proxima Nova"/>
                <a:sym typeface="Proxima Nova"/>
              </a:rPr>
              <a:t>Interpolates on a finer scale than the model’s numerical precision</a:t>
            </a:r>
            <a:endParaRPr sz="1100">
              <a:solidFill>
                <a:srgbClr val="FFFFFF"/>
              </a:solidFill>
              <a:highlight>
                <a:srgbClr val="000000"/>
              </a:highlight>
              <a:latin typeface="Proxima Nova"/>
              <a:ea typeface="Proxima Nova"/>
              <a:cs typeface="Proxima Nova"/>
              <a:sym typeface="Proxima Nova"/>
            </a:endParaRPr>
          </a:p>
        </p:txBody>
      </p:sp>
      <p:cxnSp>
        <p:nvCxnSpPr>
          <p:cNvPr id="435" name="Google Shape;435;p22"/>
          <p:cNvCxnSpPr/>
          <p:nvPr/>
        </p:nvCxnSpPr>
        <p:spPr>
          <a:xfrm rot="10800000">
            <a:off x="4626400" y="3910710"/>
            <a:ext cx="258600" cy="357900"/>
          </a:xfrm>
          <a:prstGeom prst="straightConnector1">
            <a:avLst/>
          </a:prstGeom>
          <a:noFill/>
          <a:ln w="28575" cap="flat" cmpd="sng">
            <a:solidFill>
              <a:srgbClr val="000000"/>
            </a:solidFill>
            <a:prstDash val="solid"/>
            <a:round/>
            <a:headEnd type="none" w="med" len="med"/>
            <a:tailEnd type="none" w="med" len="med"/>
          </a:ln>
        </p:spPr>
      </p:cxnSp>
      <p:pic>
        <p:nvPicPr>
          <p:cNvPr id="436" name="Google Shape;436;p22"/>
          <p:cNvPicPr preferRelativeResize="0"/>
          <p:nvPr/>
        </p:nvPicPr>
        <p:blipFill>
          <a:blip r:embed="rId7">
            <a:alphaModFix/>
          </a:blip>
          <a:stretch>
            <a:fillRect/>
          </a:stretch>
        </p:blipFill>
        <p:spPr>
          <a:xfrm>
            <a:off x="6081100" y="3181903"/>
            <a:ext cx="2892700" cy="1875697"/>
          </a:xfrm>
          <a:prstGeom prst="rect">
            <a:avLst/>
          </a:prstGeom>
          <a:noFill/>
          <a:ln>
            <a:noFill/>
          </a:ln>
        </p:spPr>
      </p:pic>
      <p:pic>
        <p:nvPicPr>
          <p:cNvPr id="437" name="Google Shape;437;p22"/>
          <p:cNvPicPr preferRelativeResize="0"/>
          <p:nvPr/>
        </p:nvPicPr>
        <p:blipFill>
          <a:blip r:embed="rId8">
            <a:alphaModFix/>
          </a:blip>
          <a:stretch>
            <a:fillRect/>
          </a:stretch>
        </p:blipFill>
        <p:spPr>
          <a:xfrm>
            <a:off x="6081100" y="1283200"/>
            <a:ext cx="2892700" cy="1875700"/>
          </a:xfrm>
          <a:prstGeom prst="rect">
            <a:avLst/>
          </a:prstGeom>
          <a:noFill/>
          <a:ln>
            <a:noFill/>
          </a:ln>
        </p:spPr>
      </p:pic>
      <p:sp>
        <p:nvSpPr>
          <p:cNvPr id="438" name="Google Shape;438;p22"/>
          <p:cNvSpPr txBox="1"/>
          <p:nvPr/>
        </p:nvSpPr>
        <p:spPr>
          <a:xfrm>
            <a:off x="4463775" y="4148875"/>
            <a:ext cx="1781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Learns unique dynamics of different soil textures encoded by static data</a:t>
            </a:r>
            <a:endParaRPr sz="1000">
              <a:solidFill>
                <a:srgbClr val="FFFFFF"/>
              </a:solidFill>
              <a:highlight>
                <a:srgbClr val="000000"/>
              </a:highlight>
              <a:latin typeface="Proxima Nova"/>
              <a:ea typeface="Proxima Nova"/>
              <a:cs typeface="Proxima Nova"/>
              <a:sym typeface="Proxima Nova"/>
            </a:endParaRPr>
          </a:p>
        </p:txBody>
      </p:sp>
      <p:cxnSp>
        <p:nvCxnSpPr>
          <p:cNvPr id="439" name="Google Shape;439;p22"/>
          <p:cNvCxnSpPr/>
          <p:nvPr/>
        </p:nvCxnSpPr>
        <p:spPr>
          <a:xfrm rot="10800000">
            <a:off x="6624150" y="3336775"/>
            <a:ext cx="446400" cy="191400"/>
          </a:xfrm>
          <a:prstGeom prst="straightConnector1">
            <a:avLst/>
          </a:prstGeom>
          <a:noFill/>
          <a:ln w="28575" cap="flat" cmpd="sng">
            <a:solidFill>
              <a:srgbClr val="000000"/>
            </a:solidFill>
            <a:prstDash val="solid"/>
            <a:round/>
            <a:headEnd type="none" w="med" len="med"/>
            <a:tailEnd type="none" w="med" len="med"/>
          </a:ln>
        </p:spPr>
      </p:cxnSp>
      <p:sp>
        <p:nvSpPr>
          <p:cNvPr id="440" name="Google Shape;440;p22"/>
          <p:cNvSpPr txBox="1"/>
          <p:nvPr/>
        </p:nvSpPr>
        <p:spPr>
          <a:xfrm>
            <a:off x="5572600" y="3061450"/>
            <a:ext cx="1781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Sometimes exceeds saturation point</a:t>
            </a:r>
            <a:endParaRPr sz="1000">
              <a:solidFill>
                <a:srgbClr val="FFFFFF"/>
              </a:solidFill>
              <a:highlight>
                <a:srgbClr val="000000"/>
              </a:highlight>
              <a:latin typeface="Proxima Nova"/>
              <a:ea typeface="Proxima Nova"/>
              <a:cs typeface="Proxima Nova"/>
              <a:sym typeface="Proxima Nova"/>
            </a:endParaRPr>
          </a:p>
        </p:txBody>
      </p:sp>
      <p:cxnSp>
        <p:nvCxnSpPr>
          <p:cNvPr id="441" name="Google Shape;441;p22"/>
          <p:cNvCxnSpPr/>
          <p:nvPr/>
        </p:nvCxnSpPr>
        <p:spPr>
          <a:xfrm>
            <a:off x="7509800" y="2550500"/>
            <a:ext cx="566700" cy="92100"/>
          </a:xfrm>
          <a:prstGeom prst="straightConnector1">
            <a:avLst/>
          </a:prstGeom>
          <a:noFill/>
          <a:ln w="28575" cap="flat" cmpd="sng">
            <a:solidFill>
              <a:srgbClr val="000000"/>
            </a:solidFill>
            <a:prstDash val="solid"/>
            <a:round/>
            <a:headEnd type="none" w="med" len="med"/>
            <a:tailEnd type="none" w="med" len="med"/>
          </a:ln>
        </p:spPr>
      </p:cxnSp>
      <p:sp>
        <p:nvSpPr>
          <p:cNvPr id="442" name="Google Shape;442;p22"/>
          <p:cNvSpPr txBox="1"/>
          <p:nvPr/>
        </p:nvSpPr>
        <p:spPr>
          <a:xfrm>
            <a:off x="7459925" y="2413100"/>
            <a:ext cx="1781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Error often arises from underestimating magnitude of change in state</a:t>
            </a:r>
            <a:endParaRPr sz="1000">
              <a:solidFill>
                <a:srgbClr val="FFFFFF"/>
              </a:solidFill>
              <a:highlight>
                <a:srgbClr val="000000"/>
              </a:highlight>
              <a:latin typeface="Proxima Nova"/>
              <a:ea typeface="Proxima Nova"/>
              <a:cs typeface="Proxima Nova"/>
              <a:sym typeface="Proxima Nova"/>
            </a:endParaRPr>
          </a:p>
        </p:txBody>
      </p:sp>
      <p:sp>
        <p:nvSpPr>
          <p:cNvPr id="443" name="Google Shape;443;p22"/>
          <p:cNvSpPr txBox="1"/>
          <p:nvPr/>
        </p:nvSpPr>
        <p:spPr>
          <a:xfrm rot="-5400000">
            <a:off x="-579600" y="1964975"/>
            <a:ext cx="178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highlight>
                  <a:srgbClr val="000000"/>
                </a:highlight>
                <a:latin typeface="Proxima Nova"/>
                <a:ea typeface="Proxima Nova"/>
                <a:cs typeface="Proxima Nova"/>
                <a:sym typeface="Proxima Nova"/>
              </a:rPr>
              <a:t>INCREMENT ERROR</a:t>
            </a:r>
            <a:endParaRPr>
              <a:solidFill>
                <a:srgbClr val="FFFFFF"/>
              </a:solidFill>
              <a:highlight>
                <a:srgbClr val="000000"/>
              </a:highlight>
              <a:latin typeface="Proxima Nova"/>
              <a:ea typeface="Proxima Nova"/>
              <a:cs typeface="Proxima Nova"/>
              <a:sym typeface="Proxima Nova"/>
            </a:endParaRPr>
          </a:p>
        </p:txBody>
      </p:sp>
      <p:sp>
        <p:nvSpPr>
          <p:cNvPr id="444" name="Google Shape;444;p22"/>
          <p:cNvSpPr txBox="1"/>
          <p:nvPr/>
        </p:nvSpPr>
        <p:spPr>
          <a:xfrm rot="-5400000">
            <a:off x="-584071" y="3893900"/>
            <a:ext cx="178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highlight>
                  <a:srgbClr val="000000"/>
                </a:highlight>
                <a:latin typeface="Proxima Nova"/>
                <a:ea typeface="Proxima Nova"/>
                <a:cs typeface="Proxima Nova"/>
                <a:sym typeface="Proxima Nova"/>
              </a:rPr>
              <a:t>STATE  ERROR</a:t>
            </a:r>
            <a:endParaRPr>
              <a:solidFill>
                <a:srgbClr val="FFFFFF"/>
              </a:solidFill>
              <a:highlight>
                <a:srgbClr val="000000"/>
              </a:highlight>
              <a:latin typeface="Proxima Nova"/>
              <a:ea typeface="Proxima Nova"/>
              <a:cs typeface="Proxima Nova"/>
              <a:sym typeface="Proxima Nova"/>
            </a:endParaRPr>
          </a:p>
        </p:txBody>
      </p:sp>
      <p:sp>
        <p:nvSpPr>
          <p:cNvPr id="445" name="Google Shape;445;p22"/>
          <p:cNvSpPr txBox="1">
            <a:spLocks noGrp="1"/>
          </p:cNvSpPr>
          <p:nvPr>
            <p:ph type="body" idx="1"/>
          </p:nvPr>
        </p:nvSpPr>
        <p:spPr>
          <a:xfrm>
            <a:off x="68950" y="523225"/>
            <a:ext cx="8904900" cy="75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Selecting a set of pixels within a small region during a particular meteorological event is helpful for getting a basic sense of how models are behaving in practice.</a:t>
            </a:r>
            <a:endParaRPr>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7"/>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Infiltration Validation</a:t>
            </a:r>
            <a:endParaRPr>
              <a:latin typeface="Calibri"/>
              <a:ea typeface="Calibri"/>
              <a:cs typeface="Calibri"/>
              <a:sym typeface="Calibri"/>
            </a:endParaRPr>
          </a:p>
        </p:txBody>
      </p:sp>
      <p:sp>
        <p:nvSpPr>
          <p:cNvPr id="542" name="Google Shape;542;p27"/>
          <p:cNvSpPr txBox="1">
            <a:spLocks noGrp="1"/>
          </p:cNvSpPr>
          <p:nvPr>
            <p:ph type="body" idx="1"/>
          </p:nvPr>
        </p:nvSpPr>
        <p:spPr>
          <a:xfrm>
            <a:off x="5668125" y="636725"/>
            <a:ext cx="33060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Infiltration rates</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may be calculated as the ratio of hourly change in soil moisture area density (kg m</a:t>
            </a:r>
            <a:r>
              <a:rPr lang="en" baseline="30000">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 to hourly rainfall (kg m</a:t>
            </a:r>
            <a:r>
              <a:rPr lang="en" baseline="30000">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Soils with low water content generally correspond to lower infiltration rate accuracy.</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These diagrams also corroborate the problem of missed, fabricated, or lagged precipitation events.</a:t>
            </a:r>
            <a:endParaRPr>
              <a:solidFill>
                <a:schemeClr val="dk1"/>
              </a:solidFill>
              <a:latin typeface="Calibri"/>
              <a:ea typeface="Calibri"/>
              <a:cs typeface="Calibri"/>
              <a:sym typeface="Calibri"/>
            </a:endParaRPr>
          </a:p>
        </p:txBody>
      </p:sp>
      <p:pic>
        <p:nvPicPr>
          <p:cNvPr id="543" name="Google Shape;543;p27"/>
          <p:cNvPicPr preferRelativeResize="0"/>
          <p:nvPr/>
        </p:nvPicPr>
        <p:blipFill>
          <a:blip r:embed="rId3">
            <a:alphaModFix/>
          </a:blip>
          <a:stretch>
            <a:fillRect/>
          </a:stretch>
        </p:blipFill>
        <p:spPr>
          <a:xfrm>
            <a:off x="65375" y="747000"/>
            <a:ext cx="2721603" cy="2041205"/>
          </a:xfrm>
          <a:prstGeom prst="rect">
            <a:avLst/>
          </a:prstGeom>
          <a:noFill/>
          <a:ln>
            <a:noFill/>
          </a:ln>
        </p:spPr>
      </p:pic>
      <p:pic>
        <p:nvPicPr>
          <p:cNvPr id="544" name="Google Shape;544;p27"/>
          <p:cNvPicPr preferRelativeResize="0"/>
          <p:nvPr/>
        </p:nvPicPr>
        <p:blipFill>
          <a:blip r:embed="rId4">
            <a:alphaModFix/>
          </a:blip>
          <a:stretch>
            <a:fillRect/>
          </a:stretch>
        </p:blipFill>
        <p:spPr>
          <a:xfrm>
            <a:off x="2866746" y="2867971"/>
            <a:ext cx="2721603" cy="2041205"/>
          </a:xfrm>
          <a:prstGeom prst="rect">
            <a:avLst/>
          </a:prstGeom>
          <a:noFill/>
          <a:ln>
            <a:noFill/>
          </a:ln>
        </p:spPr>
      </p:pic>
      <p:pic>
        <p:nvPicPr>
          <p:cNvPr id="545" name="Google Shape;545;p27"/>
          <p:cNvPicPr preferRelativeResize="0"/>
          <p:nvPr/>
        </p:nvPicPr>
        <p:blipFill>
          <a:blip r:embed="rId5">
            <a:alphaModFix/>
          </a:blip>
          <a:stretch>
            <a:fillRect/>
          </a:stretch>
        </p:blipFill>
        <p:spPr>
          <a:xfrm>
            <a:off x="2866746" y="747000"/>
            <a:ext cx="2721603" cy="2041205"/>
          </a:xfrm>
          <a:prstGeom prst="rect">
            <a:avLst/>
          </a:prstGeom>
          <a:noFill/>
          <a:ln>
            <a:noFill/>
          </a:ln>
        </p:spPr>
      </p:pic>
      <p:pic>
        <p:nvPicPr>
          <p:cNvPr id="546" name="Google Shape;546;p27"/>
          <p:cNvPicPr preferRelativeResize="0"/>
          <p:nvPr/>
        </p:nvPicPr>
        <p:blipFill>
          <a:blip r:embed="rId6">
            <a:alphaModFix/>
          </a:blip>
          <a:stretch>
            <a:fillRect/>
          </a:stretch>
        </p:blipFill>
        <p:spPr>
          <a:xfrm>
            <a:off x="65375" y="2867971"/>
            <a:ext cx="2721603" cy="2041205"/>
          </a:xfrm>
          <a:prstGeom prst="rect">
            <a:avLst/>
          </a:prstGeom>
          <a:noFill/>
          <a:ln>
            <a:noFill/>
          </a:ln>
        </p:spPr>
      </p:pic>
      <p:pic>
        <p:nvPicPr>
          <p:cNvPr id="547" name="Google Shape;547;p27"/>
          <p:cNvPicPr preferRelativeResize="0"/>
          <p:nvPr/>
        </p:nvPicPr>
        <p:blipFill>
          <a:blip r:embed="rId7">
            <a:alphaModFix/>
          </a:blip>
          <a:stretch>
            <a:fillRect/>
          </a:stretch>
        </p:blipFill>
        <p:spPr>
          <a:xfrm>
            <a:off x="7440588" y="247488"/>
            <a:ext cx="1533525" cy="676275"/>
          </a:xfrm>
          <a:prstGeom prst="rect">
            <a:avLst/>
          </a:prstGeom>
          <a:noFill/>
          <a:ln>
            <a:noFill/>
          </a:ln>
        </p:spPr>
      </p:pic>
      <p:sp>
        <p:nvSpPr>
          <p:cNvPr id="548" name="Google Shape;548;p27"/>
          <p:cNvSpPr txBox="1"/>
          <p:nvPr/>
        </p:nvSpPr>
        <p:spPr>
          <a:xfrm>
            <a:off x="215925" y="872775"/>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549" name="Google Shape;549;p27"/>
          <p:cNvSpPr txBox="1"/>
          <p:nvPr/>
        </p:nvSpPr>
        <p:spPr>
          <a:xfrm>
            <a:off x="3043800" y="872763"/>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550" name="Google Shape;550;p27"/>
          <p:cNvSpPr txBox="1"/>
          <p:nvPr/>
        </p:nvSpPr>
        <p:spPr>
          <a:xfrm>
            <a:off x="272350" y="295557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551" name="Google Shape;551;p27"/>
          <p:cNvSpPr txBox="1"/>
          <p:nvPr/>
        </p:nvSpPr>
        <p:spPr>
          <a:xfrm>
            <a:off x="2868778" y="295206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32"/>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608" name="Google Shape;608;p32"/>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latin typeface="Calibri"/>
                <a:ea typeface="Calibri"/>
                <a:cs typeface="Calibri"/>
                <a:sym typeface="Calibri"/>
              </a:rPr>
              <a:t>Supporting Open Science</a:t>
            </a:r>
            <a:endParaRPr sz="2600">
              <a:solidFill>
                <a:srgbClr val="000000"/>
              </a:solidFill>
              <a:latin typeface="Calibri"/>
              <a:ea typeface="Calibri"/>
              <a:cs typeface="Calibri"/>
              <a:sym typeface="Calibri"/>
            </a:endParaRPr>
          </a:p>
        </p:txBody>
      </p:sp>
      <p:sp>
        <p:nvSpPr>
          <p:cNvPr id="609" name="Google Shape;609;p32"/>
          <p:cNvSpPr txBox="1">
            <a:spLocks noGrp="1"/>
          </p:cNvSpPr>
          <p:nvPr>
            <p:ph type="body" idx="1"/>
          </p:nvPr>
        </p:nvSpPr>
        <p:spPr>
          <a:xfrm>
            <a:off x="68950" y="675625"/>
            <a:ext cx="5655300" cy="4467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I am a strong believer in the principle of Open Science.</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My code base was carefully written to be highly generalized for a variety of time series prediction tasks with larger-than-memory datasets.</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The software (more than 10,000 lines of Python) is published on GitHub under an MIT license, and includes some external and extensive internal documentation.</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u="sng">
                <a:solidFill>
                  <a:srgbClr val="00FFFF"/>
                </a:solidFill>
                <a:highlight>
                  <a:srgbClr val="000000"/>
                </a:highlight>
                <a:latin typeface="Calibri"/>
                <a:ea typeface="Calibri"/>
                <a:cs typeface="Calibri"/>
                <a:sym typeface="Calibri"/>
              </a:rPr>
              <a:t>https://github.com/Mitchell-D/testbed</a:t>
            </a:r>
            <a:endParaRPr sz="2000" u="sng">
              <a:solidFill>
                <a:srgbClr val="00FFFF"/>
              </a:solidFill>
              <a:highlight>
                <a:srgbClr val="000000"/>
              </a:highlight>
              <a:latin typeface="Calibri"/>
              <a:ea typeface="Calibri"/>
              <a:cs typeface="Calibri"/>
              <a:sym typeface="Calibri"/>
            </a:endParaRPr>
          </a:p>
        </p:txBody>
      </p:sp>
      <p:pic>
        <p:nvPicPr>
          <p:cNvPr id="610" name="Google Shape;610;p32"/>
          <p:cNvPicPr preferRelativeResize="0"/>
          <p:nvPr/>
        </p:nvPicPr>
        <p:blipFill>
          <a:blip r:embed="rId4">
            <a:alphaModFix/>
          </a:blip>
          <a:stretch>
            <a:fillRect/>
          </a:stretch>
        </p:blipFill>
        <p:spPr>
          <a:xfrm>
            <a:off x="6860562" y="701295"/>
            <a:ext cx="1049285" cy="3417200"/>
          </a:xfrm>
          <a:prstGeom prst="rect">
            <a:avLst/>
          </a:prstGeom>
          <a:noFill/>
          <a:ln>
            <a:noFill/>
          </a:ln>
        </p:spPr>
      </p:pic>
      <p:pic>
        <p:nvPicPr>
          <p:cNvPr id="611" name="Google Shape;611;p32"/>
          <p:cNvPicPr preferRelativeResize="0"/>
          <p:nvPr/>
        </p:nvPicPr>
        <p:blipFill>
          <a:blip r:embed="rId5">
            <a:alphaModFix/>
          </a:blip>
          <a:stretch>
            <a:fillRect/>
          </a:stretch>
        </p:blipFill>
        <p:spPr>
          <a:xfrm>
            <a:off x="7965296" y="701295"/>
            <a:ext cx="998759" cy="3417201"/>
          </a:xfrm>
          <a:prstGeom prst="rect">
            <a:avLst/>
          </a:prstGeom>
          <a:noFill/>
          <a:ln>
            <a:noFill/>
          </a:ln>
        </p:spPr>
      </p:pic>
      <p:pic>
        <p:nvPicPr>
          <p:cNvPr id="612" name="Google Shape;612;p32"/>
          <p:cNvPicPr preferRelativeResize="0"/>
          <p:nvPr/>
        </p:nvPicPr>
        <p:blipFill>
          <a:blip r:embed="rId6">
            <a:alphaModFix/>
          </a:blip>
          <a:stretch>
            <a:fillRect/>
          </a:stretch>
        </p:blipFill>
        <p:spPr>
          <a:xfrm>
            <a:off x="5763780" y="711220"/>
            <a:ext cx="1041325" cy="3407274"/>
          </a:xfrm>
          <a:prstGeom prst="rect">
            <a:avLst/>
          </a:prstGeom>
          <a:noFill/>
          <a:ln>
            <a:noFill/>
          </a:ln>
        </p:spPr>
      </p:pic>
      <p:sp>
        <p:nvSpPr>
          <p:cNvPr id="613" name="Google Shape;613;p32"/>
          <p:cNvSpPr txBox="1"/>
          <p:nvPr/>
        </p:nvSpPr>
        <p:spPr>
          <a:xfrm>
            <a:off x="5872055" y="4065675"/>
            <a:ext cx="294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Excerpt of external documentation</a:t>
            </a:r>
            <a:endParaRPr sz="1300">
              <a:solidFill>
                <a:schemeClr val="lt1"/>
              </a:solidFill>
              <a:highlight>
                <a:srgbClr val="000000"/>
              </a:highlight>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28"/>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57" name="Google Shape;557;p28"/>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Calibri"/>
                <a:ea typeface="Calibri"/>
                <a:cs typeface="Calibri"/>
                <a:sym typeface="Calibri"/>
              </a:rPr>
              <a:t>Lessons So Far</a:t>
            </a:r>
            <a:endParaRPr sz="2600">
              <a:latin typeface="Calibri"/>
              <a:ea typeface="Calibri"/>
              <a:cs typeface="Calibri"/>
              <a:sym typeface="Calibri"/>
            </a:endParaRPr>
          </a:p>
        </p:txBody>
      </p:sp>
      <p:sp>
        <p:nvSpPr>
          <p:cNvPr id="558" name="Google Shape;558;p28"/>
          <p:cNvSpPr txBox="1">
            <a:spLocks noGrp="1"/>
          </p:cNvSpPr>
          <p:nvPr>
            <p:ph type="body" idx="1"/>
          </p:nvPr>
        </p:nvSpPr>
        <p:spPr>
          <a:xfrm>
            <a:off x="68950" y="599425"/>
            <a:ext cx="5434200" cy="4467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Models predicting soil state directly are noisy and quickly converge; predicting increment change in soil state encourages stability and continuity. </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Transient values like snow are best learned by ignoring negative predictions in loss function when state is zero.</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Weighting the loss function heavily toward samples with larger increment change magnitude mitigates low-magnitude bias.</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Performance is considerably improved by normalizing pixels between their soil texture’s wilting and saturation points.</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Cyclical learning rate schedules speed up training and help evade local minima.</a:t>
            </a:r>
            <a:endParaRPr sz="1600">
              <a:solidFill>
                <a:schemeClr val="dk1"/>
              </a:solidFill>
              <a:latin typeface="Calibri"/>
              <a:ea typeface="Calibri"/>
              <a:cs typeface="Calibri"/>
              <a:sym typeface="Calibri"/>
            </a:endParaRPr>
          </a:p>
        </p:txBody>
      </p:sp>
      <p:pic>
        <p:nvPicPr>
          <p:cNvPr id="559" name="Google Shape;559;p28"/>
          <p:cNvPicPr preferRelativeResize="0"/>
          <p:nvPr/>
        </p:nvPicPr>
        <p:blipFill>
          <a:blip r:embed="rId4">
            <a:alphaModFix/>
          </a:blip>
          <a:stretch>
            <a:fillRect/>
          </a:stretch>
        </p:blipFill>
        <p:spPr>
          <a:xfrm>
            <a:off x="5445844" y="3236584"/>
            <a:ext cx="3558574" cy="1792650"/>
          </a:xfrm>
          <a:prstGeom prst="rect">
            <a:avLst/>
          </a:prstGeom>
          <a:noFill/>
          <a:ln>
            <a:noFill/>
          </a:ln>
        </p:spPr>
      </p:pic>
      <p:sp>
        <p:nvSpPr>
          <p:cNvPr id="560" name="Google Shape;560;p28"/>
          <p:cNvSpPr txBox="1"/>
          <p:nvPr/>
        </p:nvSpPr>
        <p:spPr>
          <a:xfrm>
            <a:off x="5484239" y="2844481"/>
            <a:ext cx="3481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2012-2018 soil state histograms by texture</a:t>
            </a:r>
            <a:endParaRPr sz="1300">
              <a:solidFill>
                <a:schemeClr val="lt1"/>
              </a:solidFill>
              <a:highlight>
                <a:srgbClr val="000000"/>
              </a:highlight>
              <a:latin typeface="Proxima Nova"/>
              <a:ea typeface="Proxima Nova"/>
              <a:cs typeface="Proxima Nova"/>
              <a:sym typeface="Proxima Nova"/>
            </a:endParaRPr>
          </a:p>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Left: area density. Right: relative soil moisture</a:t>
            </a:r>
            <a:endParaRPr sz="1300">
              <a:solidFill>
                <a:schemeClr val="lt1"/>
              </a:solidFill>
              <a:highlight>
                <a:srgbClr val="000000"/>
              </a:highlight>
              <a:latin typeface="Proxima Nova"/>
              <a:ea typeface="Proxima Nova"/>
              <a:cs typeface="Proxima Nova"/>
              <a:sym typeface="Proxima Nova"/>
            </a:endParaRPr>
          </a:p>
        </p:txBody>
      </p:sp>
      <p:pic>
        <p:nvPicPr>
          <p:cNvPr id="561" name="Google Shape;561;p28"/>
          <p:cNvPicPr preferRelativeResize="0"/>
          <p:nvPr/>
        </p:nvPicPr>
        <p:blipFill>
          <a:blip r:embed="rId5">
            <a:alphaModFix/>
          </a:blip>
          <a:stretch>
            <a:fillRect/>
          </a:stretch>
        </p:blipFill>
        <p:spPr>
          <a:xfrm>
            <a:off x="5476137" y="134455"/>
            <a:ext cx="3558575" cy="2700911"/>
          </a:xfrm>
          <a:prstGeom prst="rect">
            <a:avLst/>
          </a:prstGeom>
          <a:noFill/>
          <a:ln>
            <a:noFill/>
          </a:ln>
        </p:spPr>
      </p:pic>
      <p:cxnSp>
        <p:nvCxnSpPr>
          <p:cNvPr id="562" name="Google Shape;562;p28"/>
          <p:cNvCxnSpPr/>
          <p:nvPr/>
        </p:nvCxnSpPr>
        <p:spPr>
          <a:xfrm rot="10800000" flipH="1">
            <a:off x="4813250" y="1918275"/>
            <a:ext cx="850200" cy="498900"/>
          </a:xfrm>
          <a:prstGeom prst="straightConnector1">
            <a:avLst/>
          </a:prstGeom>
          <a:noFill/>
          <a:ln w="28575" cap="flat" cmpd="sng">
            <a:solidFill>
              <a:srgbClr val="FF0000"/>
            </a:solidFill>
            <a:prstDash val="solid"/>
            <a:round/>
            <a:headEnd type="none" w="med" len="med"/>
            <a:tailEnd type="triangle" w="med" len="med"/>
          </a:ln>
        </p:spPr>
      </p:cxnSp>
      <p:cxnSp>
        <p:nvCxnSpPr>
          <p:cNvPr id="563" name="Google Shape;563;p28"/>
          <p:cNvCxnSpPr/>
          <p:nvPr/>
        </p:nvCxnSpPr>
        <p:spPr>
          <a:xfrm>
            <a:off x="4728925" y="3849500"/>
            <a:ext cx="1201500" cy="1758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29"/>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69" name="Google Shape;569;p29"/>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latin typeface="Calibri"/>
                <a:ea typeface="Calibri"/>
                <a:cs typeface="Calibri"/>
                <a:sym typeface="Calibri"/>
              </a:rPr>
              <a:t>Lessons: State vs Increment</a:t>
            </a:r>
            <a:endParaRPr sz="2200">
              <a:latin typeface="Calibri"/>
              <a:ea typeface="Calibri"/>
              <a:cs typeface="Calibri"/>
              <a:sym typeface="Calibri"/>
            </a:endParaRPr>
          </a:p>
        </p:txBody>
      </p:sp>
      <p:sp>
        <p:nvSpPr>
          <p:cNvPr id="570" name="Google Shape;570;p29"/>
          <p:cNvSpPr txBox="1">
            <a:spLocks noGrp="1"/>
          </p:cNvSpPr>
          <p:nvPr>
            <p:ph type="body" idx="1"/>
          </p:nvPr>
        </p:nvSpPr>
        <p:spPr>
          <a:xfrm>
            <a:off x="68950" y="599425"/>
            <a:ext cx="6458700" cy="186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Models predicting soil state directly are noisy and quickly converge; predicting increment change in soil state encourages stability and continuity.</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Samples to the right show 12 hour time series predictions from a model trained to output the soil state rather than the change in state between timesteps.</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Despite the noisy results, the overall distribution of output values closely matched the true values.</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300">
                <a:solidFill>
                  <a:schemeClr val="dk1"/>
                </a:solidFill>
                <a:latin typeface="Calibri"/>
                <a:ea typeface="Calibri"/>
                <a:cs typeface="Calibri"/>
                <a:sym typeface="Calibri"/>
              </a:rPr>
              <a:t>The highest error rates were associated with areas having soil types most commonly found in other regions with different weather.</a:t>
            </a:r>
            <a:endParaRPr sz="130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935"/>
              <a:buNone/>
            </a:pPr>
            <a:endParaRPr sz="1300">
              <a:solidFill>
                <a:schemeClr val="dk1"/>
              </a:solidFill>
              <a:latin typeface="Calibri"/>
              <a:ea typeface="Calibri"/>
              <a:cs typeface="Calibri"/>
              <a:sym typeface="Calibri"/>
            </a:endParaRPr>
          </a:p>
        </p:txBody>
      </p:sp>
      <p:pic>
        <p:nvPicPr>
          <p:cNvPr id="571" name="Google Shape;571;p29"/>
          <p:cNvPicPr preferRelativeResize="0"/>
          <p:nvPr/>
        </p:nvPicPr>
        <p:blipFill>
          <a:blip r:embed="rId4">
            <a:alphaModFix/>
          </a:blip>
          <a:stretch>
            <a:fillRect/>
          </a:stretch>
        </p:blipFill>
        <p:spPr>
          <a:xfrm>
            <a:off x="6619643" y="3437354"/>
            <a:ext cx="2436504" cy="1611046"/>
          </a:xfrm>
          <a:prstGeom prst="rect">
            <a:avLst/>
          </a:prstGeom>
          <a:noFill/>
          <a:ln>
            <a:noFill/>
          </a:ln>
        </p:spPr>
      </p:pic>
      <p:pic>
        <p:nvPicPr>
          <p:cNvPr id="572" name="Google Shape;572;p29"/>
          <p:cNvPicPr preferRelativeResize="0"/>
          <p:nvPr/>
        </p:nvPicPr>
        <p:blipFill>
          <a:blip r:embed="rId5">
            <a:alphaModFix/>
          </a:blip>
          <a:stretch>
            <a:fillRect/>
          </a:stretch>
        </p:blipFill>
        <p:spPr>
          <a:xfrm>
            <a:off x="6619651" y="1741651"/>
            <a:ext cx="2436506" cy="1635746"/>
          </a:xfrm>
          <a:prstGeom prst="rect">
            <a:avLst/>
          </a:prstGeom>
          <a:noFill/>
          <a:ln>
            <a:noFill/>
          </a:ln>
        </p:spPr>
      </p:pic>
      <p:pic>
        <p:nvPicPr>
          <p:cNvPr id="573" name="Google Shape;573;p29"/>
          <p:cNvPicPr preferRelativeResize="0"/>
          <p:nvPr/>
        </p:nvPicPr>
        <p:blipFill>
          <a:blip r:embed="rId6">
            <a:alphaModFix/>
          </a:blip>
          <a:stretch>
            <a:fillRect/>
          </a:stretch>
        </p:blipFill>
        <p:spPr>
          <a:xfrm>
            <a:off x="6619659" y="64025"/>
            <a:ext cx="2458216" cy="1646360"/>
          </a:xfrm>
          <a:prstGeom prst="rect">
            <a:avLst/>
          </a:prstGeom>
          <a:noFill/>
          <a:ln>
            <a:noFill/>
          </a:ln>
        </p:spPr>
      </p:pic>
      <p:pic>
        <p:nvPicPr>
          <p:cNvPr id="574" name="Google Shape;574;p29" descr="A group of graphs showing different types of soil&#10;&#10;Description automatically generated"/>
          <p:cNvPicPr preferRelativeResize="0"/>
          <p:nvPr/>
        </p:nvPicPr>
        <p:blipFill rotWithShape="1">
          <a:blip r:embed="rId7">
            <a:alphaModFix/>
          </a:blip>
          <a:srcRect/>
          <a:stretch/>
        </p:blipFill>
        <p:spPr>
          <a:xfrm>
            <a:off x="3407925" y="2762750"/>
            <a:ext cx="3047577" cy="2285649"/>
          </a:xfrm>
          <a:prstGeom prst="rect">
            <a:avLst/>
          </a:prstGeom>
          <a:noFill/>
          <a:ln>
            <a:noFill/>
          </a:ln>
        </p:spPr>
      </p:pic>
      <p:sp>
        <p:nvSpPr>
          <p:cNvPr id="575" name="Google Shape;575;p29"/>
          <p:cNvSpPr txBox="1">
            <a:spLocks noGrp="1"/>
          </p:cNvSpPr>
          <p:nvPr>
            <p:ph type="body" idx="1"/>
          </p:nvPr>
        </p:nvSpPr>
        <p:spPr>
          <a:xfrm>
            <a:off x="68950" y="2679400"/>
            <a:ext cx="3339000" cy="23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This led me to recognize that the models capture the most probable soil moisture magnitude given the forcings &amp; static parameters.</a:t>
            </a:r>
            <a:endParaRPr sz="16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en" sz="1600">
                <a:solidFill>
                  <a:schemeClr val="dk1"/>
                </a:solidFill>
                <a:latin typeface="Calibri"/>
                <a:ea typeface="Calibri"/>
                <a:cs typeface="Calibri"/>
                <a:sym typeface="Calibri"/>
              </a:rPr>
              <a:t>Such models aren’t strongly incentivized to maintain continuity between consecutive timesteps.</a:t>
            </a:r>
            <a:endParaRPr sz="160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935"/>
              <a:buNone/>
            </a:pPr>
            <a:endParaRPr sz="16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30"/>
          <p:cNvPicPr preferRelativeResize="0"/>
          <p:nvPr/>
        </p:nvPicPr>
        <p:blipFill>
          <a:blip r:embed="rId3">
            <a:alphaModFix/>
          </a:blip>
          <a:stretch>
            <a:fillRect/>
          </a:stretch>
        </p:blipFill>
        <p:spPr>
          <a:xfrm>
            <a:off x="9071" y="0"/>
            <a:ext cx="9144002" cy="5143500"/>
          </a:xfrm>
          <a:prstGeom prst="rect">
            <a:avLst/>
          </a:prstGeom>
          <a:noFill/>
          <a:ln>
            <a:noFill/>
          </a:ln>
        </p:spPr>
      </p:pic>
      <p:pic>
        <p:nvPicPr>
          <p:cNvPr id="581" name="Google Shape;581;p30"/>
          <p:cNvPicPr preferRelativeResize="0"/>
          <p:nvPr/>
        </p:nvPicPr>
        <p:blipFill>
          <a:blip r:embed="rId4">
            <a:alphaModFix/>
          </a:blip>
          <a:stretch>
            <a:fillRect/>
          </a:stretch>
        </p:blipFill>
        <p:spPr>
          <a:xfrm>
            <a:off x="1597052" y="2747525"/>
            <a:ext cx="2825677" cy="2281700"/>
          </a:xfrm>
          <a:prstGeom prst="rect">
            <a:avLst/>
          </a:prstGeom>
          <a:noFill/>
          <a:ln>
            <a:noFill/>
          </a:ln>
        </p:spPr>
      </p:pic>
      <p:pic>
        <p:nvPicPr>
          <p:cNvPr id="582" name="Google Shape;582;p30"/>
          <p:cNvPicPr preferRelativeResize="0"/>
          <p:nvPr/>
        </p:nvPicPr>
        <p:blipFill>
          <a:blip r:embed="rId5">
            <a:alphaModFix/>
          </a:blip>
          <a:stretch>
            <a:fillRect/>
          </a:stretch>
        </p:blipFill>
        <p:spPr>
          <a:xfrm>
            <a:off x="4643985" y="2747526"/>
            <a:ext cx="2820619" cy="2281700"/>
          </a:xfrm>
          <a:prstGeom prst="rect">
            <a:avLst/>
          </a:prstGeom>
          <a:noFill/>
          <a:ln>
            <a:noFill/>
          </a:ln>
        </p:spPr>
      </p:pic>
      <p:pic>
        <p:nvPicPr>
          <p:cNvPr id="583" name="Google Shape;583;p30"/>
          <p:cNvPicPr preferRelativeResize="0"/>
          <p:nvPr/>
        </p:nvPicPr>
        <p:blipFill>
          <a:blip r:embed="rId6">
            <a:alphaModFix/>
          </a:blip>
          <a:stretch>
            <a:fillRect/>
          </a:stretch>
        </p:blipFill>
        <p:spPr>
          <a:xfrm>
            <a:off x="4653840" y="2747530"/>
            <a:ext cx="2969358" cy="2281695"/>
          </a:xfrm>
          <a:prstGeom prst="rect">
            <a:avLst/>
          </a:prstGeom>
          <a:noFill/>
          <a:ln>
            <a:noFill/>
          </a:ln>
        </p:spPr>
      </p:pic>
      <p:sp>
        <p:nvSpPr>
          <p:cNvPr id="584" name="Google Shape;584;p30"/>
          <p:cNvSpPr txBox="1">
            <a:spLocks noGrp="1"/>
          </p:cNvSpPr>
          <p:nvPr>
            <p:ph type="body" idx="1"/>
          </p:nvPr>
        </p:nvSpPr>
        <p:spPr>
          <a:xfrm>
            <a:off x="199200" y="636725"/>
            <a:ext cx="5529600" cy="2110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Since snow (and other processes like runoff and canopy interception) are rare in terms of the full training set, there is a local minimum in loss if models always predict zero state / change in state.</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One trick to solve this problem is to recognize that when there is no snow, we can safely ignore predictions of a negative change in snow.</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As such, modify the loss function to ignore samples if the snow state is zero and the model output is negative.</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p:txBody>
      </p:sp>
      <p:sp>
        <p:nvSpPr>
          <p:cNvPr id="585" name="Google Shape;585;p30"/>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rgbClr val="000000"/>
                </a:solidFill>
                <a:latin typeface="Calibri"/>
                <a:ea typeface="Calibri"/>
                <a:cs typeface="Calibri"/>
                <a:sym typeface="Calibri"/>
              </a:rPr>
              <a:t>Lessons: Snow</a:t>
            </a:r>
            <a:endParaRPr sz="2200">
              <a:solidFill>
                <a:srgbClr val="000000"/>
              </a:solidFill>
              <a:latin typeface="Calibri"/>
              <a:ea typeface="Calibri"/>
              <a:cs typeface="Calibri"/>
              <a:sym typeface="Calibri"/>
            </a:endParaRPr>
          </a:p>
        </p:txBody>
      </p:sp>
      <p:pic>
        <p:nvPicPr>
          <p:cNvPr id="586" name="Google Shape;586;p30"/>
          <p:cNvPicPr preferRelativeResize="0"/>
          <p:nvPr/>
        </p:nvPicPr>
        <p:blipFill>
          <a:blip r:embed="rId7">
            <a:alphaModFix/>
          </a:blip>
          <a:stretch>
            <a:fillRect/>
          </a:stretch>
        </p:blipFill>
        <p:spPr>
          <a:xfrm>
            <a:off x="5796875" y="64025"/>
            <a:ext cx="3230949" cy="2634201"/>
          </a:xfrm>
          <a:prstGeom prst="rect">
            <a:avLst/>
          </a:prstGeom>
          <a:noFill/>
          <a:ln>
            <a:noFill/>
          </a:ln>
        </p:spPr>
      </p:pic>
      <p:cxnSp>
        <p:nvCxnSpPr>
          <p:cNvPr id="587" name="Google Shape;587;p30"/>
          <p:cNvCxnSpPr/>
          <p:nvPr/>
        </p:nvCxnSpPr>
        <p:spPr>
          <a:xfrm flipH="1">
            <a:off x="6883950" y="3562550"/>
            <a:ext cx="351300" cy="484800"/>
          </a:xfrm>
          <a:prstGeom prst="straightConnector1">
            <a:avLst/>
          </a:prstGeom>
          <a:noFill/>
          <a:ln w="28575" cap="flat" cmpd="sng">
            <a:solidFill>
              <a:srgbClr val="0C0C0C"/>
            </a:solidFill>
            <a:prstDash val="solid"/>
            <a:round/>
            <a:headEnd type="none" w="med" len="med"/>
            <a:tailEnd type="none" w="med" len="med"/>
          </a:ln>
        </p:spPr>
      </p:cxnSp>
      <p:cxnSp>
        <p:nvCxnSpPr>
          <p:cNvPr id="588" name="Google Shape;588;p30"/>
          <p:cNvCxnSpPr/>
          <p:nvPr/>
        </p:nvCxnSpPr>
        <p:spPr>
          <a:xfrm>
            <a:off x="5789950" y="3745200"/>
            <a:ext cx="632400" cy="421500"/>
          </a:xfrm>
          <a:prstGeom prst="straightConnector1">
            <a:avLst/>
          </a:prstGeom>
          <a:noFill/>
          <a:ln w="28575" cap="flat" cmpd="sng">
            <a:solidFill>
              <a:srgbClr val="0C0C0C"/>
            </a:solidFill>
            <a:prstDash val="solid"/>
            <a:round/>
            <a:headEnd type="none" w="med" len="med"/>
            <a:tailEnd type="none" w="med" len="med"/>
          </a:ln>
        </p:spPr>
      </p:cxnSp>
      <p:pic>
        <p:nvPicPr>
          <p:cNvPr id="589" name="Google Shape;589;p30"/>
          <p:cNvPicPr preferRelativeResize="0"/>
          <p:nvPr/>
        </p:nvPicPr>
        <p:blipFill>
          <a:blip r:embed="rId8">
            <a:alphaModFix/>
          </a:blip>
          <a:stretch>
            <a:fillRect/>
          </a:stretch>
        </p:blipFill>
        <p:spPr>
          <a:xfrm>
            <a:off x="1597050" y="2747525"/>
            <a:ext cx="2825684" cy="2281695"/>
          </a:xfrm>
          <a:prstGeom prst="rect">
            <a:avLst/>
          </a:prstGeom>
          <a:noFill/>
          <a:ln>
            <a:noFill/>
          </a:ln>
        </p:spPr>
      </p:pic>
      <p:sp>
        <p:nvSpPr>
          <p:cNvPr id="590" name="Google Shape;590;p30"/>
          <p:cNvSpPr txBox="1"/>
          <p:nvPr/>
        </p:nvSpPr>
        <p:spPr>
          <a:xfrm>
            <a:off x="5965525" y="3878700"/>
            <a:ext cx="1623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highlight>
                  <a:srgbClr val="0C0C0C"/>
                </a:highlight>
                <a:latin typeface="Space Mono"/>
                <a:ea typeface="Space Mono"/>
                <a:cs typeface="Space Mono"/>
                <a:sym typeface="Space Mono"/>
              </a:rPr>
              <a:t>Without modification, snow melt and snow fall events are ignored by the model</a:t>
            </a:r>
            <a:endParaRPr sz="800">
              <a:solidFill>
                <a:schemeClr val="lt1"/>
              </a:solidFill>
              <a:highlight>
                <a:srgbClr val="0C0C0C"/>
              </a:highlight>
              <a:latin typeface="Space Mono"/>
              <a:ea typeface="Space Mono"/>
              <a:cs typeface="Space Mono"/>
              <a:sym typeface="Space Mono"/>
            </a:endParaRPr>
          </a:p>
        </p:txBody>
      </p:sp>
      <p:cxnSp>
        <p:nvCxnSpPr>
          <p:cNvPr id="591" name="Google Shape;591;p30"/>
          <p:cNvCxnSpPr/>
          <p:nvPr/>
        </p:nvCxnSpPr>
        <p:spPr>
          <a:xfrm flipH="1">
            <a:off x="2712325" y="4047350"/>
            <a:ext cx="351300" cy="484800"/>
          </a:xfrm>
          <a:prstGeom prst="straightConnector1">
            <a:avLst/>
          </a:prstGeom>
          <a:noFill/>
          <a:ln w="28575" cap="flat" cmpd="sng">
            <a:solidFill>
              <a:srgbClr val="0C0C0C"/>
            </a:solidFill>
            <a:prstDash val="solid"/>
            <a:round/>
            <a:headEnd type="none" w="med" len="med"/>
            <a:tailEnd type="none" w="med" len="med"/>
          </a:ln>
        </p:spPr>
      </p:cxnSp>
      <p:sp>
        <p:nvSpPr>
          <p:cNvPr id="592" name="Google Shape;592;p30"/>
          <p:cNvSpPr txBox="1"/>
          <p:nvPr/>
        </p:nvSpPr>
        <p:spPr>
          <a:xfrm>
            <a:off x="2400825" y="3806250"/>
            <a:ext cx="162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highlight>
                  <a:srgbClr val="0C0C0C"/>
                </a:highlight>
                <a:latin typeface="Space Mono"/>
                <a:ea typeface="Space Mono"/>
                <a:cs typeface="Space Mono"/>
                <a:sym typeface="Space Mono"/>
              </a:rPr>
              <a:t>Model predicts zero change in state</a:t>
            </a:r>
            <a:endParaRPr sz="800">
              <a:solidFill>
                <a:schemeClr val="lt1"/>
              </a:solidFill>
              <a:highlight>
                <a:srgbClr val="0C0C0C"/>
              </a:highlight>
              <a:latin typeface="Space Mono"/>
              <a:ea typeface="Space Mono"/>
              <a:cs typeface="Space Mono"/>
              <a:sym typeface="Space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8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8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8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9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9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9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100" y="64025"/>
            <a:ext cx="512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NLDAS-2/Noah-LSM background</a:t>
            </a:r>
            <a:endParaRPr>
              <a:latin typeface="Calibri"/>
              <a:ea typeface="Calibri"/>
              <a:cs typeface="Calibri"/>
              <a:sym typeface="Calibri"/>
            </a:endParaRPr>
          </a:p>
        </p:txBody>
      </p:sp>
      <p:sp>
        <p:nvSpPr>
          <p:cNvPr id="75" name="Google Shape;75;p15"/>
          <p:cNvSpPr txBox="1">
            <a:spLocks noGrp="1"/>
          </p:cNvSpPr>
          <p:nvPr>
            <p:ph type="body" idx="1"/>
          </p:nvPr>
        </p:nvSpPr>
        <p:spPr>
          <a:xfrm>
            <a:off x="68950" y="828025"/>
            <a:ext cx="4639800" cy="2175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Noah-LSM is a 1D model with 4 discrete depth layers of thicknesses 10cm, 30cm, 60cm, and 100cm (only first 3 considered here).</a:t>
            </a: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Outputs on ⅛</a:t>
            </a:r>
            <a:r>
              <a:rPr lang="en" baseline="30000">
                <a:solidFill>
                  <a:srgbClr val="0C0C0C"/>
                </a:solidFill>
                <a:latin typeface="Calibri"/>
                <a:ea typeface="Calibri"/>
                <a:cs typeface="Calibri"/>
                <a:sym typeface="Calibri"/>
              </a:rPr>
              <a:t>o</a:t>
            </a:r>
            <a:r>
              <a:rPr lang="en">
                <a:solidFill>
                  <a:srgbClr val="0C0C0C"/>
                </a:solidFill>
                <a:latin typeface="Calibri"/>
                <a:ea typeface="Calibri"/>
                <a:cs typeface="Calibri"/>
                <a:sym typeface="Calibri"/>
              </a:rPr>
              <a:t> (~14km) grid over CONUS</a:t>
            </a: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Most NLDAS-2 forcings are are derived from NARR, precip from CPC/PRISM, and insolation aided by satellite-derived products.</a:t>
            </a:r>
            <a:endParaRPr>
              <a:solidFill>
                <a:srgbClr val="0C0C0C"/>
              </a:solidFill>
              <a:latin typeface="Calibri"/>
              <a:ea typeface="Calibri"/>
              <a:cs typeface="Calibri"/>
              <a:sym typeface="Calibri"/>
            </a:endParaRPr>
          </a:p>
        </p:txBody>
      </p:sp>
      <p:cxnSp>
        <p:nvCxnSpPr>
          <p:cNvPr id="76" name="Google Shape;76;p15"/>
          <p:cNvCxnSpPr/>
          <p:nvPr/>
        </p:nvCxnSpPr>
        <p:spPr>
          <a:xfrm rot="10800000">
            <a:off x="6313316" y="1146628"/>
            <a:ext cx="0" cy="214800"/>
          </a:xfrm>
          <a:prstGeom prst="straightConnector1">
            <a:avLst/>
          </a:prstGeom>
          <a:noFill/>
          <a:ln w="28575" cap="flat" cmpd="sng">
            <a:solidFill>
              <a:srgbClr val="0B5394"/>
            </a:solidFill>
            <a:prstDash val="solid"/>
            <a:round/>
            <a:headEnd type="none" w="sm" len="sm"/>
            <a:tailEnd type="triangle" w="med" len="med"/>
          </a:ln>
        </p:spPr>
      </p:cxnSp>
      <p:cxnSp>
        <p:nvCxnSpPr>
          <p:cNvPr id="77" name="Google Shape;77;p15"/>
          <p:cNvCxnSpPr/>
          <p:nvPr/>
        </p:nvCxnSpPr>
        <p:spPr>
          <a:xfrm>
            <a:off x="7256321" y="541521"/>
            <a:ext cx="0" cy="268500"/>
          </a:xfrm>
          <a:prstGeom prst="straightConnector1">
            <a:avLst/>
          </a:prstGeom>
          <a:noFill/>
          <a:ln w="28575" cap="flat" cmpd="sng">
            <a:solidFill>
              <a:srgbClr val="0B5394"/>
            </a:solidFill>
            <a:prstDash val="solid"/>
            <a:round/>
            <a:headEnd type="none" w="sm" len="sm"/>
            <a:tailEnd type="triangle" w="med" len="med"/>
          </a:ln>
        </p:spPr>
      </p:cxnSp>
      <p:cxnSp>
        <p:nvCxnSpPr>
          <p:cNvPr id="78" name="Google Shape;78;p15"/>
          <p:cNvCxnSpPr/>
          <p:nvPr/>
        </p:nvCxnSpPr>
        <p:spPr>
          <a:xfrm rot="10800000">
            <a:off x="4880020" y="1484935"/>
            <a:ext cx="276900" cy="0"/>
          </a:xfrm>
          <a:prstGeom prst="straightConnector1">
            <a:avLst/>
          </a:prstGeom>
          <a:noFill/>
          <a:ln w="28575" cap="flat" cmpd="sng">
            <a:solidFill>
              <a:srgbClr val="0B5394"/>
            </a:solidFill>
            <a:prstDash val="solid"/>
            <a:round/>
            <a:headEnd type="none" w="sm" len="sm"/>
            <a:tailEnd type="triangle" w="med" len="med"/>
          </a:ln>
        </p:spPr>
      </p:cxnSp>
      <p:pic>
        <p:nvPicPr>
          <p:cNvPr id="79" name="Google Shape;79;p15"/>
          <p:cNvPicPr preferRelativeResize="0"/>
          <p:nvPr/>
        </p:nvPicPr>
        <p:blipFill rotWithShape="1">
          <a:blip r:embed="rId3">
            <a:alphaModFix/>
          </a:blip>
          <a:srcRect/>
          <a:stretch/>
        </p:blipFill>
        <p:spPr>
          <a:xfrm>
            <a:off x="7262445" y="483522"/>
            <a:ext cx="773573" cy="1208720"/>
          </a:xfrm>
          <a:prstGeom prst="rect">
            <a:avLst/>
          </a:prstGeom>
          <a:noFill/>
          <a:ln>
            <a:noFill/>
          </a:ln>
        </p:spPr>
      </p:pic>
      <p:pic>
        <p:nvPicPr>
          <p:cNvPr id="80" name="Google Shape;80;p15"/>
          <p:cNvPicPr preferRelativeResize="0"/>
          <p:nvPr/>
        </p:nvPicPr>
        <p:blipFill rotWithShape="1">
          <a:blip r:embed="rId3">
            <a:alphaModFix/>
          </a:blip>
          <a:srcRect/>
          <a:stretch/>
        </p:blipFill>
        <p:spPr>
          <a:xfrm>
            <a:off x="7015004" y="633737"/>
            <a:ext cx="773573" cy="1208720"/>
          </a:xfrm>
          <a:prstGeom prst="rect">
            <a:avLst/>
          </a:prstGeom>
          <a:noFill/>
          <a:ln>
            <a:noFill/>
          </a:ln>
        </p:spPr>
      </p:pic>
      <p:pic>
        <p:nvPicPr>
          <p:cNvPr id="81" name="Google Shape;81;p15"/>
          <p:cNvPicPr preferRelativeResize="0"/>
          <p:nvPr/>
        </p:nvPicPr>
        <p:blipFill rotWithShape="1">
          <a:blip r:embed="rId3">
            <a:alphaModFix/>
          </a:blip>
          <a:srcRect/>
          <a:stretch/>
        </p:blipFill>
        <p:spPr>
          <a:xfrm>
            <a:off x="7640710" y="580495"/>
            <a:ext cx="773573" cy="1208720"/>
          </a:xfrm>
          <a:prstGeom prst="rect">
            <a:avLst/>
          </a:prstGeom>
          <a:noFill/>
          <a:ln>
            <a:noFill/>
          </a:ln>
        </p:spPr>
      </p:pic>
      <p:pic>
        <p:nvPicPr>
          <p:cNvPr id="82" name="Google Shape;82;p15"/>
          <p:cNvPicPr preferRelativeResize="0"/>
          <p:nvPr/>
        </p:nvPicPr>
        <p:blipFill rotWithShape="1">
          <a:blip r:embed="rId3">
            <a:alphaModFix/>
          </a:blip>
          <a:srcRect/>
          <a:stretch/>
        </p:blipFill>
        <p:spPr>
          <a:xfrm>
            <a:off x="8026896" y="483522"/>
            <a:ext cx="773573" cy="1208720"/>
          </a:xfrm>
          <a:prstGeom prst="rect">
            <a:avLst/>
          </a:prstGeom>
          <a:noFill/>
          <a:ln>
            <a:noFill/>
          </a:ln>
        </p:spPr>
      </p:pic>
      <p:sp>
        <p:nvSpPr>
          <p:cNvPr id="83" name="Google Shape;83;p15"/>
          <p:cNvSpPr/>
          <p:nvPr/>
        </p:nvSpPr>
        <p:spPr>
          <a:xfrm>
            <a:off x="5084485" y="1587347"/>
            <a:ext cx="3579600" cy="1208700"/>
          </a:xfrm>
          <a:prstGeom prst="rect">
            <a:avLst/>
          </a:prstGeom>
          <a:gradFill>
            <a:gsLst>
              <a:gs pos="0">
                <a:srgbClr val="6AA84F"/>
              </a:gs>
              <a:gs pos="9000">
                <a:srgbClr val="E1A059"/>
              </a:gs>
              <a:gs pos="23000">
                <a:srgbClr val="DA8930"/>
              </a:gs>
              <a:gs pos="42000">
                <a:srgbClr val="783F04"/>
              </a:gs>
              <a:gs pos="61000">
                <a:srgbClr val="6A3402"/>
              </a:gs>
              <a:gs pos="100000">
                <a:srgbClr val="3718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84" name="Google Shape;84;p15"/>
          <p:cNvCxnSpPr/>
          <p:nvPr/>
        </p:nvCxnSpPr>
        <p:spPr>
          <a:xfrm>
            <a:off x="5046246" y="1592501"/>
            <a:ext cx="0" cy="1198500"/>
          </a:xfrm>
          <a:prstGeom prst="straightConnector1">
            <a:avLst/>
          </a:prstGeom>
          <a:noFill/>
          <a:ln w="28575" cap="flat" cmpd="sng">
            <a:solidFill>
              <a:srgbClr val="44546A"/>
            </a:solidFill>
            <a:prstDash val="solid"/>
            <a:round/>
            <a:headEnd type="none" w="sm" len="sm"/>
            <a:tailEnd type="none" w="sm" len="sm"/>
          </a:ln>
        </p:spPr>
      </p:cxnSp>
      <p:cxnSp>
        <p:nvCxnSpPr>
          <p:cNvPr id="85" name="Google Shape;85;p15"/>
          <p:cNvCxnSpPr/>
          <p:nvPr/>
        </p:nvCxnSpPr>
        <p:spPr>
          <a:xfrm>
            <a:off x="4908007" y="1598674"/>
            <a:ext cx="124200" cy="0"/>
          </a:xfrm>
          <a:prstGeom prst="straightConnector1">
            <a:avLst/>
          </a:prstGeom>
          <a:noFill/>
          <a:ln w="28575" cap="flat" cmpd="sng">
            <a:solidFill>
              <a:srgbClr val="44546A"/>
            </a:solidFill>
            <a:prstDash val="solid"/>
            <a:round/>
            <a:headEnd type="none" w="sm" len="sm"/>
            <a:tailEnd type="none" w="sm" len="sm"/>
          </a:ln>
        </p:spPr>
      </p:cxnSp>
      <p:cxnSp>
        <p:nvCxnSpPr>
          <p:cNvPr id="86" name="Google Shape;86;p15"/>
          <p:cNvCxnSpPr/>
          <p:nvPr/>
        </p:nvCxnSpPr>
        <p:spPr>
          <a:xfrm>
            <a:off x="4908007" y="1692242"/>
            <a:ext cx="124200" cy="0"/>
          </a:xfrm>
          <a:prstGeom prst="straightConnector1">
            <a:avLst/>
          </a:prstGeom>
          <a:noFill/>
          <a:ln w="28575" cap="flat" cmpd="sng">
            <a:solidFill>
              <a:srgbClr val="44546A"/>
            </a:solidFill>
            <a:prstDash val="solid"/>
            <a:round/>
            <a:headEnd type="none" w="sm" len="sm"/>
            <a:tailEnd type="none" w="sm" len="sm"/>
          </a:ln>
        </p:spPr>
      </p:cxnSp>
      <p:cxnSp>
        <p:nvCxnSpPr>
          <p:cNvPr id="87" name="Google Shape;87;p15"/>
          <p:cNvCxnSpPr/>
          <p:nvPr/>
        </p:nvCxnSpPr>
        <p:spPr>
          <a:xfrm>
            <a:off x="4908007" y="1875274"/>
            <a:ext cx="124200" cy="0"/>
          </a:xfrm>
          <a:prstGeom prst="straightConnector1">
            <a:avLst/>
          </a:prstGeom>
          <a:noFill/>
          <a:ln w="28575" cap="flat" cmpd="sng">
            <a:solidFill>
              <a:srgbClr val="44546A"/>
            </a:solidFill>
            <a:prstDash val="solid"/>
            <a:round/>
            <a:headEnd type="none" w="sm" len="sm"/>
            <a:tailEnd type="none" w="sm" len="sm"/>
          </a:ln>
        </p:spPr>
      </p:cxnSp>
      <p:cxnSp>
        <p:nvCxnSpPr>
          <p:cNvPr id="88" name="Google Shape;88;p15"/>
          <p:cNvCxnSpPr/>
          <p:nvPr/>
        </p:nvCxnSpPr>
        <p:spPr>
          <a:xfrm>
            <a:off x="4908007" y="2191707"/>
            <a:ext cx="124200" cy="0"/>
          </a:xfrm>
          <a:prstGeom prst="straightConnector1">
            <a:avLst/>
          </a:prstGeom>
          <a:noFill/>
          <a:ln w="28575" cap="flat" cmpd="sng">
            <a:solidFill>
              <a:srgbClr val="44546A"/>
            </a:solidFill>
            <a:prstDash val="solid"/>
            <a:round/>
            <a:headEnd type="none" w="sm" len="sm"/>
            <a:tailEnd type="none" w="sm" len="sm"/>
          </a:ln>
        </p:spPr>
      </p:cxnSp>
      <p:cxnSp>
        <p:nvCxnSpPr>
          <p:cNvPr id="89" name="Google Shape;89;p15"/>
          <p:cNvCxnSpPr/>
          <p:nvPr/>
        </p:nvCxnSpPr>
        <p:spPr>
          <a:xfrm>
            <a:off x="4908007" y="2796067"/>
            <a:ext cx="124200" cy="0"/>
          </a:xfrm>
          <a:prstGeom prst="straightConnector1">
            <a:avLst/>
          </a:prstGeom>
          <a:noFill/>
          <a:ln w="28575" cap="flat" cmpd="sng">
            <a:solidFill>
              <a:srgbClr val="44546A"/>
            </a:solidFill>
            <a:prstDash val="solid"/>
            <a:round/>
            <a:headEnd type="none" w="sm" len="sm"/>
            <a:tailEnd type="none" w="sm" len="sm"/>
          </a:ln>
        </p:spPr>
      </p:cxnSp>
      <p:cxnSp>
        <p:nvCxnSpPr>
          <p:cNvPr id="90" name="Google Shape;90;p15"/>
          <p:cNvCxnSpPr/>
          <p:nvPr/>
        </p:nvCxnSpPr>
        <p:spPr>
          <a:xfrm>
            <a:off x="8800447" y="1589924"/>
            <a:ext cx="0" cy="1198500"/>
          </a:xfrm>
          <a:prstGeom prst="straightConnector1">
            <a:avLst/>
          </a:prstGeom>
          <a:noFill/>
          <a:ln w="28575" cap="flat" cmpd="sng">
            <a:solidFill>
              <a:srgbClr val="44546A"/>
            </a:solidFill>
            <a:prstDash val="solid"/>
            <a:round/>
            <a:headEnd type="none" w="sm" len="sm"/>
            <a:tailEnd type="none" w="sm" len="sm"/>
          </a:ln>
        </p:spPr>
      </p:cxnSp>
      <p:cxnSp>
        <p:nvCxnSpPr>
          <p:cNvPr id="91" name="Google Shape;91;p15"/>
          <p:cNvCxnSpPr/>
          <p:nvPr/>
        </p:nvCxnSpPr>
        <p:spPr>
          <a:xfrm>
            <a:off x="8738407" y="1596097"/>
            <a:ext cx="124200" cy="0"/>
          </a:xfrm>
          <a:prstGeom prst="straightConnector1">
            <a:avLst/>
          </a:prstGeom>
          <a:noFill/>
          <a:ln w="28575" cap="flat" cmpd="sng">
            <a:solidFill>
              <a:srgbClr val="44546A"/>
            </a:solidFill>
            <a:prstDash val="solid"/>
            <a:round/>
            <a:headEnd type="none" w="sm" len="sm"/>
            <a:tailEnd type="none" w="sm" len="sm"/>
          </a:ln>
        </p:spPr>
      </p:cxnSp>
      <p:cxnSp>
        <p:nvCxnSpPr>
          <p:cNvPr id="92" name="Google Shape;92;p15"/>
          <p:cNvCxnSpPr/>
          <p:nvPr/>
        </p:nvCxnSpPr>
        <p:spPr>
          <a:xfrm>
            <a:off x="8738407" y="1689665"/>
            <a:ext cx="124200" cy="0"/>
          </a:xfrm>
          <a:prstGeom prst="straightConnector1">
            <a:avLst/>
          </a:prstGeom>
          <a:noFill/>
          <a:ln w="28575" cap="flat" cmpd="sng">
            <a:solidFill>
              <a:srgbClr val="44546A"/>
            </a:solidFill>
            <a:prstDash val="solid"/>
            <a:round/>
            <a:headEnd type="none" w="sm" len="sm"/>
            <a:tailEnd type="none" w="sm" len="sm"/>
          </a:ln>
        </p:spPr>
      </p:cxnSp>
      <p:cxnSp>
        <p:nvCxnSpPr>
          <p:cNvPr id="93" name="Google Shape;93;p15"/>
          <p:cNvCxnSpPr/>
          <p:nvPr/>
        </p:nvCxnSpPr>
        <p:spPr>
          <a:xfrm>
            <a:off x="8738407" y="1872697"/>
            <a:ext cx="124200" cy="0"/>
          </a:xfrm>
          <a:prstGeom prst="straightConnector1">
            <a:avLst/>
          </a:prstGeom>
          <a:noFill/>
          <a:ln w="28575" cap="flat" cmpd="sng">
            <a:solidFill>
              <a:srgbClr val="44546A"/>
            </a:solidFill>
            <a:prstDash val="solid"/>
            <a:round/>
            <a:headEnd type="none" w="sm" len="sm"/>
            <a:tailEnd type="none" w="sm" len="sm"/>
          </a:ln>
        </p:spPr>
      </p:cxnSp>
      <p:cxnSp>
        <p:nvCxnSpPr>
          <p:cNvPr id="94" name="Google Shape;94;p15"/>
          <p:cNvCxnSpPr/>
          <p:nvPr/>
        </p:nvCxnSpPr>
        <p:spPr>
          <a:xfrm>
            <a:off x="8738407" y="2189130"/>
            <a:ext cx="124200" cy="0"/>
          </a:xfrm>
          <a:prstGeom prst="straightConnector1">
            <a:avLst/>
          </a:prstGeom>
          <a:noFill/>
          <a:ln w="28575" cap="flat" cmpd="sng">
            <a:solidFill>
              <a:srgbClr val="44546A"/>
            </a:solidFill>
            <a:prstDash val="solid"/>
            <a:round/>
            <a:headEnd type="none" w="sm" len="sm"/>
            <a:tailEnd type="none" w="sm" len="sm"/>
          </a:ln>
        </p:spPr>
      </p:cxnSp>
      <p:cxnSp>
        <p:nvCxnSpPr>
          <p:cNvPr id="95" name="Google Shape;95;p15"/>
          <p:cNvCxnSpPr/>
          <p:nvPr/>
        </p:nvCxnSpPr>
        <p:spPr>
          <a:xfrm>
            <a:off x="8738407" y="2793490"/>
            <a:ext cx="124200" cy="0"/>
          </a:xfrm>
          <a:prstGeom prst="straightConnector1">
            <a:avLst/>
          </a:prstGeom>
          <a:noFill/>
          <a:ln w="28575" cap="flat" cmpd="sng">
            <a:solidFill>
              <a:srgbClr val="44546A"/>
            </a:solidFill>
            <a:prstDash val="solid"/>
            <a:round/>
            <a:headEnd type="none" w="sm" len="sm"/>
            <a:tailEnd type="none" w="sm" len="sm"/>
          </a:ln>
        </p:spPr>
      </p:cxnSp>
      <p:cxnSp>
        <p:nvCxnSpPr>
          <p:cNvPr id="96" name="Google Shape;96;p15"/>
          <p:cNvCxnSpPr/>
          <p:nvPr/>
        </p:nvCxnSpPr>
        <p:spPr>
          <a:xfrm>
            <a:off x="5615136" y="2506677"/>
            <a:ext cx="0" cy="268500"/>
          </a:xfrm>
          <a:prstGeom prst="straightConnector1">
            <a:avLst/>
          </a:prstGeom>
          <a:noFill/>
          <a:ln w="28575" cap="flat" cmpd="sng">
            <a:solidFill>
              <a:srgbClr val="9FC5E8"/>
            </a:solidFill>
            <a:prstDash val="solid"/>
            <a:round/>
            <a:headEnd type="none" w="sm" len="sm"/>
            <a:tailEnd type="triangle" w="med" len="med"/>
          </a:ln>
        </p:spPr>
      </p:cxnSp>
      <p:cxnSp>
        <p:nvCxnSpPr>
          <p:cNvPr id="97" name="Google Shape;97;p15"/>
          <p:cNvCxnSpPr/>
          <p:nvPr/>
        </p:nvCxnSpPr>
        <p:spPr>
          <a:xfrm>
            <a:off x="7029933" y="2215187"/>
            <a:ext cx="0" cy="268500"/>
          </a:xfrm>
          <a:prstGeom prst="straightConnector1">
            <a:avLst/>
          </a:prstGeom>
          <a:noFill/>
          <a:ln w="28575" cap="flat" cmpd="sng">
            <a:solidFill>
              <a:srgbClr val="9FC5E8"/>
            </a:solidFill>
            <a:prstDash val="solid"/>
            <a:round/>
            <a:headEnd type="none" w="sm" len="sm"/>
            <a:tailEnd type="triangle" w="med" len="med"/>
          </a:ln>
        </p:spPr>
      </p:cxnSp>
      <p:cxnSp>
        <p:nvCxnSpPr>
          <p:cNvPr id="98" name="Google Shape;98;p15"/>
          <p:cNvCxnSpPr/>
          <p:nvPr/>
        </p:nvCxnSpPr>
        <p:spPr>
          <a:xfrm rot="10800000">
            <a:off x="7029933" y="1793650"/>
            <a:ext cx="0" cy="280500"/>
          </a:xfrm>
          <a:prstGeom prst="straightConnector1">
            <a:avLst/>
          </a:prstGeom>
          <a:noFill/>
          <a:ln w="28575" cap="flat" cmpd="sng">
            <a:solidFill>
              <a:srgbClr val="9FC5E8"/>
            </a:solidFill>
            <a:prstDash val="solid"/>
            <a:round/>
            <a:headEnd type="none" w="sm" len="sm"/>
            <a:tailEnd type="triangle" w="med" len="med"/>
          </a:ln>
        </p:spPr>
      </p:cxnSp>
      <p:cxnSp>
        <p:nvCxnSpPr>
          <p:cNvPr id="99" name="Google Shape;99;p15"/>
          <p:cNvCxnSpPr/>
          <p:nvPr/>
        </p:nvCxnSpPr>
        <p:spPr>
          <a:xfrm>
            <a:off x="5677286" y="1506887"/>
            <a:ext cx="0" cy="268500"/>
          </a:xfrm>
          <a:prstGeom prst="straightConnector1">
            <a:avLst/>
          </a:prstGeom>
          <a:noFill/>
          <a:ln w="28575" cap="flat" cmpd="sng">
            <a:solidFill>
              <a:srgbClr val="0B5394"/>
            </a:solidFill>
            <a:prstDash val="solid"/>
            <a:round/>
            <a:headEnd type="none" w="sm" len="sm"/>
            <a:tailEnd type="triangle" w="med" len="med"/>
          </a:ln>
        </p:spPr>
      </p:cxnSp>
      <p:cxnSp>
        <p:nvCxnSpPr>
          <p:cNvPr id="100" name="Google Shape;100;p15"/>
          <p:cNvCxnSpPr/>
          <p:nvPr/>
        </p:nvCxnSpPr>
        <p:spPr>
          <a:xfrm rot="10800000">
            <a:off x="5115425" y="2446451"/>
            <a:ext cx="246900" cy="0"/>
          </a:xfrm>
          <a:prstGeom prst="straightConnector1">
            <a:avLst/>
          </a:prstGeom>
          <a:noFill/>
          <a:ln w="28575" cap="flat" cmpd="sng">
            <a:solidFill>
              <a:srgbClr val="9FC5E8"/>
            </a:solidFill>
            <a:prstDash val="solid"/>
            <a:round/>
            <a:headEnd type="none" w="sm" len="sm"/>
            <a:tailEnd type="triangle" w="med" len="med"/>
          </a:ln>
        </p:spPr>
      </p:cxnSp>
      <p:cxnSp>
        <p:nvCxnSpPr>
          <p:cNvPr id="101" name="Google Shape;101;p15"/>
          <p:cNvCxnSpPr/>
          <p:nvPr/>
        </p:nvCxnSpPr>
        <p:spPr>
          <a:xfrm>
            <a:off x="5032085" y="1689665"/>
            <a:ext cx="3768300" cy="0"/>
          </a:xfrm>
          <a:prstGeom prst="straightConnector1">
            <a:avLst/>
          </a:prstGeom>
          <a:noFill/>
          <a:ln w="19050" cap="flat" cmpd="sng">
            <a:solidFill>
              <a:srgbClr val="000000"/>
            </a:solidFill>
            <a:prstDash val="dash"/>
            <a:round/>
            <a:headEnd type="none" w="sm" len="sm"/>
            <a:tailEnd type="none" w="sm" len="sm"/>
          </a:ln>
        </p:spPr>
      </p:cxnSp>
      <p:cxnSp>
        <p:nvCxnSpPr>
          <p:cNvPr id="102" name="Google Shape;102;p15"/>
          <p:cNvCxnSpPr/>
          <p:nvPr/>
        </p:nvCxnSpPr>
        <p:spPr>
          <a:xfrm>
            <a:off x="4970046" y="1872697"/>
            <a:ext cx="3768300" cy="0"/>
          </a:xfrm>
          <a:prstGeom prst="straightConnector1">
            <a:avLst/>
          </a:prstGeom>
          <a:noFill/>
          <a:ln w="19050" cap="flat" cmpd="sng">
            <a:solidFill>
              <a:srgbClr val="000000"/>
            </a:solidFill>
            <a:prstDash val="dash"/>
            <a:round/>
            <a:headEnd type="none" w="sm" len="sm"/>
            <a:tailEnd type="none" w="sm" len="sm"/>
          </a:ln>
        </p:spPr>
      </p:cxnSp>
      <p:cxnSp>
        <p:nvCxnSpPr>
          <p:cNvPr id="103" name="Google Shape;103;p15"/>
          <p:cNvCxnSpPr/>
          <p:nvPr/>
        </p:nvCxnSpPr>
        <p:spPr>
          <a:xfrm>
            <a:off x="4970046" y="2189130"/>
            <a:ext cx="3768300" cy="0"/>
          </a:xfrm>
          <a:prstGeom prst="straightConnector1">
            <a:avLst/>
          </a:prstGeom>
          <a:noFill/>
          <a:ln w="19050" cap="flat" cmpd="sng">
            <a:solidFill>
              <a:srgbClr val="000000"/>
            </a:solidFill>
            <a:prstDash val="dash"/>
            <a:round/>
            <a:headEnd type="none" w="sm" len="sm"/>
            <a:tailEnd type="none" w="sm" len="sm"/>
          </a:ln>
        </p:spPr>
      </p:cxnSp>
      <p:cxnSp>
        <p:nvCxnSpPr>
          <p:cNvPr id="105" name="Google Shape;105;p15"/>
          <p:cNvCxnSpPr/>
          <p:nvPr/>
        </p:nvCxnSpPr>
        <p:spPr>
          <a:xfrm>
            <a:off x="5954538" y="843996"/>
            <a:ext cx="0" cy="268500"/>
          </a:xfrm>
          <a:prstGeom prst="straightConnector1">
            <a:avLst/>
          </a:prstGeom>
          <a:noFill/>
          <a:ln w="28575" cap="flat" cmpd="sng">
            <a:solidFill>
              <a:srgbClr val="0B5394"/>
            </a:solidFill>
            <a:prstDash val="solid"/>
            <a:round/>
            <a:headEnd type="none" w="sm" len="sm"/>
            <a:tailEnd type="triangle" w="med" len="med"/>
          </a:ln>
        </p:spPr>
      </p:cxnSp>
      <p:sp>
        <p:nvSpPr>
          <p:cNvPr id="106" name="Google Shape;106;p15"/>
          <p:cNvSpPr txBox="1"/>
          <p:nvPr/>
        </p:nvSpPr>
        <p:spPr>
          <a:xfrm>
            <a:off x="4745075" y="1341544"/>
            <a:ext cx="9324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runoff</a:t>
            </a:r>
            <a:endParaRPr sz="900" b="1" i="0" u="none" strike="noStrike" cap="none">
              <a:solidFill>
                <a:srgbClr val="9FC5E8"/>
              </a:solidFill>
              <a:highlight>
                <a:srgbClr val="000000"/>
              </a:highlight>
              <a:latin typeface="Calibri"/>
              <a:ea typeface="Calibri"/>
              <a:cs typeface="Calibri"/>
              <a:sym typeface="Calibri"/>
            </a:endParaRPr>
          </a:p>
        </p:txBody>
      </p:sp>
      <p:cxnSp>
        <p:nvCxnSpPr>
          <p:cNvPr id="107" name="Google Shape;107;p15"/>
          <p:cNvCxnSpPr/>
          <p:nvPr/>
        </p:nvCxnSpPr>
        <p:spPr>
          <a:xfrm rot="10800000">
            <a:off x="8004594" y="1593142"/>
            <a:ext cx="0" cy="289800"/>
          </a:xfrm>
          <a:prstGeom prst="straightConnector1">
            <a:avLst/>
          </a:prstGeom>
          <a:noFill/>
          <a:ln w="28575" cap="flat" cmpd="sng">
            <a:solidFill>
              <a:srgbClr val="9FC5E8"/>
            </a:solidFill>
            <a:prstDash val="solid"/>
            <a:round/>
            <a:headEnd type="none" w="sm" len="sm"/>
            <a:tailEnd type="triangle" w="med" len="med"/>
          </a:ln>
        </p:spPr>
      </p:cxnSp>
      <p:sp>
        <p:nvSpPr>
          <p:cNvPr id="108" name="Google Shape;108;p15"/>
          <p:cNvSpPr txBox="1"/>
          <p:nvPr/>
        </p:nvSpPr>
        <p:spPr>
          <a:xfrm>
            <a:off x="7561236" y="1738151"/>
            <a:ext cx="9324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root uptake</a:t>
            </a:r>
            <a:endParaRPr sz="900" b="1" i="0" u="none" strike="noStrike" cap="none">
              <a:solidFill>
                <a:srgbClr val="9FC5E8"/>
              </a:solidFill>
              <a:highlight>
                <a:srgbClr val="000000"/>
              </a:highlight>
              <a:latin typeface="Calibri"/>
              <a:ea typeface="Calibri"/>
              <a:cs typeface="Calibri"/>
              <a:sym typeface="Calibri"/>
            </a:endParaRPr>
          </a:p>
        </p:txBody>
      </p:sp>
      <p:sp>
        <p:nvSpPr>
          <p:cNvPr id="109" name="Google Shape;109;p15"/>
          <p:cNvSpPr txBox="1"/>
          <p:nvPr/>
        </p:nvSpPr>
        <p:spPr>
          <a:xfrm>
            <a:off x="6563692" y="1937536"/>
            <a:ext cx="932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vertical moisture flux</a:t>
            </a:r>
            <a:endParaRPr sz="900" b="1" i="0" u="none" strike="noStrike" cap="none">
              <a:solidFill>
                <a:srgbClr val="9FC5E8"/>
              </a:solidFill>
              <a:highlight>
                <a:srgbClr val="000000"/>
              </a:highlight>
              <a:latin typeface="Calibri"/>
              <a:ea typeface="Calibri"/>
              <a:cs typeface="Calibri"/>
              <a:sym typeface="Calibri"/>
            </a:endParaRPr>
          </a:p>
        </p:txBody>
      </p:sp>
      <p:cxnSp>
        <p:nvCxnSpPr>
          <p:cNvPr id="110" name="Google Shape;110;p15"/>
          <p:cNvCxnSpPr/>
          <p:nvPr/>
        </p:nvCxnSpPr>
        <p:spPr>
          <a:xfrm rot="10800000">
            <a:off x="7083383" y="1329959"/>
            <a:ext cx="0" cy="273900"/>
          </a:xfrm>
          <a:prstGeom prst="straightConnector1">
            <a:avLst/>
          </a:prstGeom>
          <a:noFill/>
          <a:ln w="28575" cap="flat" cmpd="sng">
            <a:solidFill>
              <a:srgbClr val="0B5394"/>
            </a:solidFill>
            <a:prstDash val="solid"/>
            <a:round/>
            <a:headEnd type="none" w="sm" len="sm"/>
            <a:tailEnd type="triangle" w="med" len="med"/>
          </a:ln>
        </p:spPr>
      </p:cxnSp>
      <p:sp>
        <p:nvSpPr>
          <p:cNvPr id="111" name="Google Shape;111;p15"/>
          <p:cNvSpPr txBox="1"/>
          <p:nvPr/>
        </p:nvSpPr>
        <p:spPr>
          <a:xfrm>
            <a:off x="6578010" y="1463905"/>
            <a:ext cx="1048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000" b="1" i="0" u="none" strike="noStrike" cap="none">
                <a:solidFill>
                  <a:srgbClr val="9FC5E8"/>
                </a:solidFill>
                <a:highlight>
                  <a:srgbClr val="000000"/>
                </a:highlight>
                <a:latin typeface="Calibri"/>
                <a:ea typeface="Calibri"/>
                <a:cs typeface="Calibri"/>
                <a:sym typeface="Calibri"/>
              </a:rPr>
              <a:t>direct evaporation</a:t>
            </a:r>
            <a:endParaRPr sz="1000" b="1" i="0" u="none" strike="noStrike" cap="none">
              <a:solidFill>
                <a:srgbClr val="9FC5E8"/>
              </a:solidFill>
              <a:highlight>
                <a:srgbClr val="000000"/>
              </a:highlight>
              <a:latin typeface="Calibri"/>
              <a:ea typeface="Calibri"/>
              <a:cs typeface="Calibri"/>
              <a:sym typeface="Calibri"/>
            </a:endParaRPr>
          </a:p>
        </p:txBody>
      </p:sp>
      <p:cxnSp>
        <p:nvCxnSpPr>
          <p:cNvPr id="112" name="Google Shape;112;p15"/>
          <p:cNvCxnSpPr/>
          <p:nvPr/>
        </p:nvCxnSpPr>
        <p:spPr>
          <a:xfrm rot="10800000">
            <a:off x="8010925" y="330336"/>
            <a:ext cx="0" cy="289800"/>
          </a:xfrm>
          <a:prstGeom prst="straightConnector1">
            <a:avLst/>
          </a:prstGeom>
          <a:noFill/>
          <a:ln w="28575" cap="flat" cmpd="sng">
            <a:solidFill>
              <a:srgbClr val="0B5394"/>
            </a:solidFill>
            <a:prstDash val="solid"/>
            <a:round/>
            <a:headEnd type="none" w="sm" len="sm"/>
            <a:tailEnd type="triangle" w="med" len="med"/>
          </a:ln>
        </p:spPr>
      </p:cxnSp>
      <p:cxnSp>
        <p:nvCxnSpPr>
          <p:cNvPr id="113" name="Google Shape;113;p15"/>
          <p:cNvCxnSpPr/>
          <p:nvPr/>
        </p:nvCxnSpPr>
        <p:spPr>
          <a:xfrm rot="10800000">
            <a:off x="8660938" y="427309"/>
            <a:ext cx="0" cy="289800"/>
          </a:xfrm>
          <a:prstGeom prst="straightConnector1">
            <a:avLst/>
          </a:prstGeom>
          <a:noFill/>
          <a:ln w="28575" cap="flat" cmpd="sng">
            <a:solidFill>
              <a:srgbClr val="0B5394"/>
            </a:solidFill>
            <a:prstDash val="solid"/>
            <a:round/>
            <a:headEnd type="none" w="sm" len="sm"/>
            <a:tailEnd type="triangle" w="med" len="med"/>
          </a:ln>
        </p:spPr>
      </p:cxnSp>
      <p:sp>
        <p:nvSpPr>
          <p:cNvPr id="114" name="Google Shape;114;p15"/>
          <p:cNvSpPr txBox="1"/>
          <p:nvPr/>
        </p:nvSpPr>
        <p:spPr>
          <a:xfrm>
            <a:off x="8194681" y="577083"/>
            <a:ext cx="932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canopy</a:t>
            </a:r>
            <a:br>
              <a:rPr lang="en" sz="900" b="1" i="0" u="none" strike="noStrike" cap="none">
                <a:solidFill>
                  <a:srgbClr val="9FC5E8"/>
                </a:solidFill>
                <a:highlight>
                  <a:srgbClr val="000000"/>
                </a:highlight>
                <a:latin typeface="Calibri"/>
                <a:ea typeface="Calibri"/>
                <a:cs typeface="Calibri"/>
                <a:sym typeface="Calibri"/>
              </a:rPr>
            </a:br>
            <a:r>
              <a:rPr lang="en" sz="900" b="1" i="0" u="none" strike="noStrike" cap="none">
                <a:solidFill>
                  <a:srgbClr val="9FC5E8"/>
                </a:solidFill>
                <a:highlight>
                  <a:srgbClr val="000000"/>
                </a:highlight>
                <a:latin typeface="Calibri"/>
                <a:ea typeface="Calibri"/>
                <a:cs typeface="Calibri"/>
                <a:sym typeface="Calibri"/>
              </a:rPr>
              <a:t>evaporation</a:t>
            </a:r>
            <a:endParaRPr sz="900" b="1" i="0" u="none" strike="noStrike" cap="none">
              <a:solidFill>
                <a:srgbClr val="9FC5E8"/>
              </a:solidFill>
              <a:highlight>
                <a:srgbClr val="000000"/>
              </a:highlight>
              <a:latin typeface="Calibri"/>
              <a:ea typeface="Calibri"/>
              <a:cs typeface="Calibri"/>
              <a:sym typeface="Calibri"/>
            </a:endParaRPr>
          </a:p>
        </p:txBody>
      </p:sp>
      <p:sp>
        <p:nvSpPr>
          <p:cNvPr id="115" name="Google Shape;115;p15"/>
          <p:cNvSpPr txBox="1"/>
          <p:nvPr/>
        </p:nvSpPr>
        <p:spPr>
          <a:xfrm>
            <a:off x="7544668" y="462421"/>
            <a:ext cx="9324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transpiration</a:t>
            </a:r>
            <a:endParaRPr sz="900" b="1" i="0" u="none" strike="noStrike" cap="none">
              <a:solidFill>
                <a:srgbClr val="9FC5E8"/>
              </a:solidFill>
              <a:highlight>
                <a:srgbClr val="000000"/>
              </a:highlight>
              <a:latin typeface="Calibri"/>
              <a:ea typeface="Calibri"/>
              <a:cs typeface="Calibri"/>
              <a:sym typeface="Calibri"/>
            </a:endParaRPr>
          </a:p>
        </p:txBody>
      </p:sp>
      <p:cxnSp>
        <p:nvCxnSpPr>
          <p:cNvPr id="116" name="Google Shape;116;p15"/>
          <p:cNvCxnSpPr/>
          <p:nvPr/>
        </p:nvCxnSpPr>
        <p:spPr>
          <a:xfrm>
            <a:off x="6264830" y="1603859"/>
            <a:ext cx="0" cy="268500"/>
          </a:xfrm>
          <a:prstGeom prst="straightConnector1">
            <a:avLst/>
          </a:prstGeom>
          <a:noFill/>
          <a:ln w="28575" cap="flat" cmpd="sng">
            <a:solidFill>
              <a:srgbClr val="0B5394"/>
            </a:solidFill>
            <a:prstDash val="solid"/>
            <a:round/>
            <a:headEnd type="none" w="sm" len="sm"/>
            <a:tailEnd type="triangle" w="med" len="med"/>
          </a:ln>
        </p:spPr>
      </p:cxnSp>
      <p:sp>
        <p:nvSpPr>
          <p:cNvPr id="117" name="Google Shape;117;p15"/>
          <p:cNvSpPr/>
          <p:nvPr/>
        </p:nvSpPr>
        <p:spPr>
          <a:xfrm>
            <a:off x="5953400" y="1483280"/>
            <a:ext cx="649200" cy="1569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8" name="Google Shape;118;p15"/>
          <p:cNvSpPr txBox="1"/>
          <p:nvPr/>
        </p:nvSpPr>
        <p:spPr>
          <a:xfrm>
            <a:off x="5837586" y="1237318"/>
            <a:ext cx="932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a:solidFill>
                  <a:srgbClr val="9FC5E8"/>
                </a:solidFill>
                <a:highlight>
                  <a:srgbClr val="000000"/>
                </a:highlight>
                <a:latin typeface="Calibri"/>
                <a:ea typeface="Calibri"/>
                <a:cs typeface="Calibri"/>
                <a:sym typeface="Calibri"/>
              </a:rPr>
              <a:t>sublimation</a:t>
            </a:r>
            <a:endParaRPr sz="9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9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900" b="1">
                <a:solidFill>
                  <a:srgbClr val="9FC5E8"/>
                </a:solidFill>
                <a:highlight>
                  <a:srgbClr val="000000"/>
                </a:highlight>
                <a:latin typeface="Calibri"/>
                <a:ea typeface="Calibri"/>
                <a:cs typeface="Calibri"/>
                <a:sym typeface="Calibri"/>
              </a:rPr>
              <a:t>snow melt</a:t>
            </a:r>
            <a:endParaRPr sz="900" b="1">
              <a:solidFill>
                <a:srgbClr val="9FC5E8"/>
              </a:solidFill>
              <a:highlight>
                <a:srgbClr val="000000"/>
              </a:highlight>
              <a:latin typeface="Calibri"/>
              <a:ea typeface="Calibri"/>
              <a:cs typeface="Calibri"/>
              <a:sym typeface="Calibri"/>
            </a:endParaRPr>
          </a:p>
        </p:txBody>
      </p:sp>
      <p:sp>
        <p:nvSpPr>
          <p:cNvPr id="119" name="Google Shape;119;p15"/>
          <p:cNvSpPr txBox="1"/>
          <p:nvPr/>
        </p:nvSpPr>
        <p:spPr>
          <a:xfrm>
            <a:off x="6790080" y="336449"/>
            <a:ext cx="932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a:solidFill>
                  <a:srgbClr val="9FC5E8"/>
                </a:solidFill>
                <a:highlight>
                  <a:srgbClr val="000000"/>
                </a:highlight>
                <a:latin typeface="Calibri"/>
                <a:ea typeface="Calibri"/>
                <a:cs typeface="Calibri"/>
                <a:sym typeface="Calibri"/>
              </a:rPr>
              <a:t>canopy</a:t>
            </a:r>
            <a:endParaRPr sz="9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interception</a:t>
            </a:r>
            <a:endParaRPr sz="900" b="1" i="0" u="none" strike="noStrike" cap="none">
              <a:solidFill>
                <a:srgbClr val="9FC5E8"/>
              </a:solidFill>
              <a:highlight>
                <a:srgbClr val="000000"/>
              </a:highlight>
              <a:latin typeface="Calibri"/>
              <a:ea typeface="Calibri"/>
              <a:cs typeface="Calibri"/>
              <a:sym typeface="Calibri"/>
            </a:endParaRPr>
          </a:p>
        </p:txBody>
      </p:sp>
      <p:sp>
        <p:nvSpPr>
          <p:cNvPr id="120" name="Google Shape;120;p15"/>
          <p:cNvSpPr txBox="1"/>
          <p:nvPr/>
        </p:nvSpPr>
        <p:spPr>
          <a:xfrm>
            <a:off x="5205740" y="1334290"/>
            <a:ext cx="9324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Infiltration</a:t>
            </a:r>
            <a:endParaRPr sz="900" b="1" i="0" u="none" strike="noStrike" cap="none">
              <a:solidFill>
                <a:srgbClr val="9FC5E8"/>
              </a:solidFill>
              <a:highlight>
                <a:srgbClr val="000000"/>
              </a:highlight>
              <a:latin typeface="Calibri"/>
              <a:ea typeface="Calibri"/>
              <a:cs typeface="Calibri"/>
              <a:sym typeface="Calibri"/>
            </a:endParaRPr>
          </a:p>
        </p:txBody>
      </p:sp>
      <p:sp>
        <p:nvSpPr>
          <p:cNvPr id="121" name="Google Shape;121;p15"/>
          <p:cNvSpPr txBox="1"/>
          <p:nvPr/>
        </p:nvSpPr>
        <p:spPr>
          <a:xfrm>
            <a:off x="5179914" y="2240766"/>
            <a:ext cx="7737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sub-surface</a:t>
            </a:r>
            <a:br>
              <a:rPr lang="en" sz="900" b="1" i="0" u="none" strike="noStrike" cap="none">
                <a:solidFill>
                  <a:srgbClr val="9FC5E8"/>
                </a:solidFill>
                <a:highlight>
                  <a:srgbClr val="000000"/>
                </a:highlight>
                <a:latin typeface="Calibri"/>
                <a:ea typeface="Calibri"/>
                <a:cs typeface="Calibri"/>
                <a:sym typeface="Calibri"/>
              </a:rPr>
            </a:br>
            <a:r>
              <a:rPr lang="en" sz="900" b="1" i="0" u="none" strike="noStrike" cap="none">
                <a:solidFill>
                  <a:srgbClr val="9FC5E8"/>
                </a:solidFill>
                <a:highlight>
                  <a:srgbClr val="000000"/>
                </a:highlight>
                <a:latin typeface="Calibri"/>
                <a:ea typeface="Calibri"/>
                <a:cs typeface="Calibri"/>
                <a:sym typeface="Calibri"/>
              </a:rPr>
              <a:t>runoff</a:t>
            </a:r>
            <a:endParaRPr sz="900" b="1" i="0" u="none" strike="noStrike" cap="none">
              <a:solidFill>
                <a:srgbClr val="9FC5E8"/>
              </a:solidFill>
              <a:highlight>
                <a:srgbClr val="000000"/>
              </a:highlight>
              <a:latin typeface="Calibri"/>
              <a:ea typeface="Calibri"/>
              <a:cs typeface="Calibri"/>
              <a:sym typeface="Calibri"/>
            </a:endParaRPr>
          </a:p>
        </p:txBody>
      </p:sp>
      <p:pic>
        <p:nvPicPr>
          <p:cNvPr id="122" name="Google Shape;122;p15"/>
          <p:cNvPicPr preferRelativeResize="0"/>
          <p:nvPr/>
        </p:nvPicPr>
        <p:blipFill>
          <a:blip r:embed="rId4">
            <a:alphaModFix/>
          </a:blip>
          <a:stretch>
            <a:fillRect/>
          </a:stretch>
        </p:blipFill>
        <p:spPr>
          <a:xfrm>
            <a:off x="4679807" y="4043197"/>
            <a:ext cx="1320886" cy="831985"/>
          </a:xfrm>
          <a:prstGeom prst="rect">
            <a:avLst/>
          </a:prstGeom>
          <a:noFill/>
          <a:ln>
            <a:noFill/>
          </a:ln>
        </p:spPr>
      </p:pic>
      <p:pic>
        <p:nvPicPr>
          <p:cNvPr id="123" name="Google Shape;123;p15"/>
          <p:cNvPicPr preferRelativeResize="0"/>
          <p:nvPr/>
        </p:nvPicPr>
        <p:blipFill>
          <a:blip r:embed="rId5">
            <a:alphaModFix/>
          </a:blip>
          <a:stretch>
            <a:fillRect/>
          </a:stretch>
        </p:blipFill>
        <p:spPr>
          <a:xfrm>
            <a:off x="4679807" y="3065400"/>
            <a:ext cx="1320886" cy="840563"/>
          </a:xfrm>
          <a:prstGeom prst="rect">
            <a:avLst/>
          </a:prstGeom>
          <a:noFill/>
          <a:ln>
            <a:noFill/>
          </a:ln>
        </p:spPr>
      </p:pic>
      <p:pic>
        <p:nvPicPr>
          <p:cNvPr id="124" name="Google Shape;124;p15"/>
          <p:cNvPicPr preferRelativeResize="0"/>
          <p:nvPr/>
        </p:nvPicPr>
        <p:blipFill>
          <a:blip r:embed="rId6">
            <a:alphaModFix/>
          </a:blip>
          <a:stretch>
            <a:fillRect/>
          </a:stretch>
        </p:blipFill>
        <p:spPr>
          <a:xfrm>
            <a:off x="6137928" y="3065400"/>
            <a:ext cx="1320886" cy="840563"/>
          </a:xfrm>
          <a:prstGeom prst="rect">
            <a:avLst/>
          </a:prstGeom>
          <a:noFill/>
          <a:ln>
            <a:noFill/>
          </a:ln>
        </p:spPr>
      </p:pic>
      <p:pic>
        <p:nvPicPr>
          <p:cNvPr id="125" name="Google Shape;125;p15"/>
          <p:cNvPicPr preferRelativeResize="0"/>
          <p:nvPr/>
        </p:nvPicPr>
        <p:blipFill>
          <a:blip r:embed="rId7">
            <a:alphaModFix/>
          </a:blip>
          <a:stretch>
            <a:fillRect/>
          </a:stretch>
        </p:blipFill>
        <p:spPr>
          <a:xfrm>
            <a:off x="7596049" y="3065400"/>
            <a:ext cx="1320886" cy="840563"/>
          </a:xfrm>
          <a:prstGeom prst="rect">
            <a:avLst/>
          </a:prstGeom>
          <a:noFill/>
          <a:ln>
            <a:noFill/>
          </a:ln>
        </p:spPr>
      </p:pic>
      <p:pic>
        <p:nvPicPr>
          <p:cNvPr id="126" name="Google Shape;126;p15"/>
          <p:cNvPicPr preferRelativeResize="0"/>
          <p:nvPr/>
        </p:nvPicPr>
        <p:blipFill>
          <a:blip r:embed="rId8">
            <a:alphaModFix/>
          </a:blip>
          <a:stretch>
            <a:fillRect/>
          </a:stretch>
        </p:blipFill>
        <p:spPr>
          <a:xfrm>
            <a:off x="6137928" y="4043197"/>
            <a:ext cx="1320886" cy="831985"/>
          </a:xfrm>
          <a:prstGeom prst="rect">
            <a:avLst/>
          </a:prstGeom>
          <a:noFill/>
          <a:ln>
            <a:noFill/>
          </a:ln>
        </p:spPr>
      </p:pic>
      <p:pic>
        <p:nvPicPr>
          <p:cNvPr id="127" name="Google Shape;127;p15"/>
          <p:cNvPicPr preferRelativeResize="0"/>
          <p:nvPr/>
        </p:nvPicPr>
        <p:blipFill>
          <a:blip r:embed="rId9">
            <a:alphaModFix/>
          </a:blip>
          <a:stretch>
            <a:fillRect/>
          </a:stretch>
        </p:blipFill>
        <p:spPr>
          <a:xfrm>
            <a:off x="7596049" y="4034620"/>
            <a:ext cx="1320886" cy="831985"/>
          </a:xfrm>
          <a:prstGeom prst="rect">
            <a:avLst/>
          </a:prstGeom>
          <a:noFill/>
          <a:ln>
            <a:noFill/>
          </a:ln>
        </p:spPr>
      </p:pic>
      <p:sp>
        <p:nvSpPr>
          <p:cNvPr id="128" name="Google Shape;128;p15"/>
          <p:cNvSpPr txBox="1"/>
          <p:nvPr/>
        </p:nvSpPr>
        <p:spPr>
          <a:xfrm>
            <a:off x="4679750" y="3749827"/>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NW: 13,848px</a:t>
            </a:r>
            <a:endParaRPr sz="1200">
              <a:solidFill>
                <a:srgbClr val="F3F3F3"/>
              </a:solidFill>
              <a:highlight>
                <a:srgbClr val="000000"/>
              </a:highlight>
            </a:endParaRPr>
          </a:p>
        </p:txBody>
      </p:sp>
      <p:sp>
        <p:nvSpPr>
          <p:cNvPr id="129" name="Google Shape;129;p15"/>
          <p:cNvSpPr txBox="1"/>
          <p:nvPr/>
        </p:nvSpPr>
        <p:spPr>
          <a:xfrm>
            <a:off x="6120005" y="3749827"/>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NC: 13,509px</a:t>
            </a:r>
            <a:endParaRPr sz="1200">
              <a:solidFill>
                <a:srgbClr val="F3F3F3"/>
              </a:solidFill>
              <a:highlight>
                <a:srgbClr val="000000"/>
              </a:highlight>
            </a:endParaRPr>
          </a:p>
        </p:txBody>
      </p:sp>
      <p:sp>
        <p:nvSpPr>
          <p:cNvPr id="130" name="Google Shape;130;p15"/>
          <p:cNvSpPr txBox="1"/>
          <p:nvPr/>
        </p:nvSpPr>
        <p:spPr>
          <a:xfrm>
            <a:off x="7596050" y="3749827"/>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NE: 6,420px</a:t>
            </a:r>
            <a:endParaRPr sz="1200">
              <a:solidFill>
                <a:srgbClr val="F3F3F3"/>
              </a:solidFill>
              <a:highlight>
                <a:srgbClr val="000000"/>
              </a:highlight>
            </a:endParaRPr>
          </a:p>
        </p:txBody>
      </p:sp>
      <p:sp>
        <p:nvSpPr>
          <p:cNvPr id="131" name="Google Shape;131;p15"/>
          <p:cNvSpPr txBox="1"/>
          <p:nvPr/>
        </p:nvSpPr>
        <p:spPr>
          <a:xfrm>
            <a:off x="4679793" y="4743874"/>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SW: 4,767px</a:t>
            </a:r>
            <a:endParaRPr sz="1200">
              <a:solidFill>
                <a:srgbClr val="F3F3F3"/>
              </a:solidFill>
              <a:highlight>
                <a:srgbClr val="000000"/>
              </a:highlight>
            </a:endParaRPr>
          </a:p>
        </p:txBody>
      </p:sp>
      <p:sp>
        <p:nvSpPr>
          <p:cNvPr id="132" name="Google Shape;132;p15"/>
          <p:cNvSpPr txBox="1"/>
          <p:nvPr/>
        </p:nvSpPr>
        <p:spPr>
          <a:xfrm>
            <a:off x="6137922" y="4743874"/>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SC: 9,907px</a:t>
            </a:r>
            <a:endParaRPr sz="1200">
              <a:solidFill>
                <a:srgbClr val="F3F3F3"/>
              </a:solidFill>
              <a:highlight>
                <a:srgbClr val="000000"/>
              </a:highlight>
            </a:endParaRPr>
          </a:p>
        </p:txBody>
      </p:sp>
      <p:sp>
        <p:nvSpPr>
          <p:cNvPr id="133" name="Google Shape;133;p15"/>
          <p:cNvSpPr txBox="1"/>
          <p:nvPr/>
        </p:nvSpPr>
        <p:spPr>
          <a:xfrm>
            <a:off x="7596050" y="4743874"/>
            <a:ext cx="132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SE: 4,005px</a:t>
            </a:r>
            <a:endParaRPr sz="1200">
              <a:solidFill>
                <a:srgbClr val="F3F3F3"/>
              </a:solidFill>
              <a:highlight>
                <a:srgbClr val="000000"/>
              </a:highlight>
            </a:endParaRPr>
          </a:p>
        </p:txBody>
      </p:sp>
      <p:sp>
        <p:nvSpPr>
          <p:cNvPr id="134" name="Google Shape;134;p15"/>
          <p:cNvSpPr txBox="1"/>
          <p:nvPr/>
        </p:nvSpPr>
        <p:spPr>
          <a:xfrm>
            <a:off x="4708753" y="2788840"/>
            <a:ext cx="420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Soil texture RGB (sand,silt,clay) and pixel counts per region</a:t>
            </a:r>
            <a:endParaRPr sz="1200">
              <a:solidFill>
                <a:srgbClr val="F3F3F3"/>
              </a:solidFill>
              <a:highlight>
                <a:srgbClr val="000000"/>
              </a:highlight>
            </a:endParaRPr>
          </a:p>
        </p:txBody>
      </p:sp>
      <p:sp>
        <p:nvSpPr>
          <p:cNvPr id="135" name="Google Shape;135;p15"/>
          <p:cNvSpPr txBox="1"/>
          <p:nvPr/>
        </p:nvSpPr>
        <p:spPr>
          <a:xfrm>
            <a:off x="4708753" y="45640"/>
            <a:ext cx="420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Schematic of Noah-LSM feedbacks &amp; processes</a:t>
            </a:r>
            <a:endParaRPr sz="1200">
              <a:solidFill>
                <a:srgbClr val="F3F3F3"/>
              </a:solidFill>
              <a:highlight>
                <a:srgbClr val="000000"/>
              </a:highlight>
            </a:endParaRPr>
          </a:p>
        </p:txBody>
      </p:sp>
      <p:sp>
        <p:nvSpPr>
          <p:cNvPr id="136" name="Google Shape;136;p15"/>
          <p:cNvSpPr txBox="1"/>
          <p:nvPr/>
        </p:nvSpPr>
        <p:spPr>
          <a:xfrm>
            <a:off x="68950" y="3197075"/>
            <a:ext cx="2361900" cy="16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Dynamic inputs:</a:t>
            </a:r>
            <a:endParaRPr b="1" u="sng">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SW/LW Radiation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Wind speed/bearing</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Temperature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Mixing ratio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Precipitation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Pressure</a:t>
            </a:r>
            <a:endParaRPr sz="1300">
              <a:solidFill>
                <a:schemeClr val="dk1"/>
              </a:solidFill>
            </a:endParaRPr>
          </a:p>
        </p:txBody>
      </p:sp>
      <p:sp>
        <p:nvSpPr>
          <p:cNvPr id="137" name="Google Shape;137;p15"/>
          <p:cNvSpPr txBox="1"/>
          <p:nvPr/>
        </p:nvSpPr>
        <p:spPr>
          <a:xfrm>
            <a:off x="2065025" y="3197075"/>
            <a:ext cx="2545200" cy="16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Static inputs:</a:t>
            </a:r>
            <a:endParaRPr b="1" u="sng">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Soil texture component percentages (STATSGO)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Elevation &amp; stdev (USGS)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Vegetation type</a:t>
            </a:r>
            <a:br>
              <a:rPr lang="en" sz="1300">
                <a:solidFill>
                  <a:schemeClr val="dk1"/>
                </a:solidFill>
              </a:rPr>
            </a:br>
            <a:r>
              <a:rPr lang="en" sz="1300">
                <a:solidFill>
                  <a:schemeClr val="dk1"/>
                </a:solidFill>
              </a:rPr>
              <a:t>(UMD classes)</a:t>
            </a:r>
            <a:endParaRPr sz="1300">
              <a:solidFill>
                <a:schemeClr val="dk1"/>
              </a:solidFill>
            </a:endParaRPr>
          </a:p>
        </p:txBody>
      </p:sp>
      <p:sp>
        <p:nvSpPr>
          <p:cNvPr id="104" name="Google Shape;104;p15"/>
          <p:cNvSpPr txBox="1"/>
          <p:nvPr/>
        </p:nvSpPr>
        <p:spPr>
          <a:xfrm>
            <a:off x="5523038" y="510263"/>
            <a:ext cx="863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precipitation,</a:t>
            </a:r>
            <a:endParaRPr sz="900" b="1" i="0" u="none" strike="noStrike" cap="none">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condensation</a:t>
            </a:r>
            <a:endParaRPr sz="900" b="1" i="0" u="none" strike="noStrike" cap="none">
              <a:solidFill>
                <a:srgbClr val="9FC5E8"/>
              </a:solidFill>
              <a:highlight>
                <a:srgbClr val="000000"/>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p:nvPr/>
        </p:nvSpPr>
        <p:spPr>
          <a:xfrm>
            <a:off x="44025" y="2701550"/>
            <a:ext cx="4502100" cy="2355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16"/>
          <p:cNvSpPr txBox="1"/>
          <p:nvPr/>
        </p:nvSpPr>
        <p:spPr>
          <a:xfrm>
            <a:off x="83100" y="64025"/>
            <a:ext cx="83817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Calibri"/>
                <a:ea typeface="Calibri"/>
                <a:cs typeface="Calibri"/>
                <a:sym typeface="Calibri"/>
              </a:rPr>
              <a:t>Numerical Modeling: Drawbacks of Discrete Integration</a:t>
            </a:r>
            <a:endParaRPr sz="2800">
              <a:latin typeface="Calibri"/>
              <a:ea typeface="Calibri"/>
              <a:cs typeface="Calibri"/>
              <a:sym typeface="Calibri"/>
            </a:endParaRPr>
          </a:p>
        </p:txBody>
      </p:sp>
      <p:sp>
        <p:nvSpPr>
          <p:cNvPr id="144" name="Google Shape;144;p16"/>
          <p:cNvSpPr txBox="1"/>
          <p:nvPr/>
        </p:nvSpPr>
        <p:spPr>
          <a:xfrm>
            <a:off x="104700" y="762650"/>
            <a:ext cx="5877600" cy="1784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solidFill>
                  <a:srgbClr val="0C0C0C"/>
                </a:solidFill>
                <a:latin typeface="Calibri"/>
                <a:ea typeface="Calibri"/>
                <a:cs typeface="Calibri"/>
                <a:sym typeface="Calibri"/>
              </a:rPr>
              <a:t>Noah-LSM is a series of explicit representations of coupled differential equations with a variety of parameterizations.</a:t>
            </a:r>
            <a:endParaRPr sz="1600">
              <a:solidFill>
                <a:srgbClr val="0C0C0C"/>
              </a:solidFill>
              <a:latin typeface="Calibri"/>
              <a:ea typeface="Calibri"/>
              <a:cs typeface="Calibri"/>
              <a:sym typeface="Calibri"/>
            </a:endParaRPr>
          </a:p>
          <a:p>
            <a:pPr marL="457200" lvl="0" indent="-311150" algn="l" rtl="0">
              <a:lnSpc>
                <a:spcPct val="80000"/>
              </a:lnSpc>
              <a:spcBef>
                <a:spcPts val="0"/>
              </a:spcBef>
              <a:spcAft>
                <a:spcPts val="0"/>
              </a:spcAft>
              <a:buClr>
                <a:srgbClr val="0C0C0C"/>
              </a:buClr>
              <a:buSzPts val="1300"/>
              <a:buFont typeface="Calibri"/>
              <a:buChar char="-"/>
            </a:pPr>
            <a:r>
              <a:rPr lang="en" sz="1300">
                <a:solidFill>
                  <a:srgbClr val="0C0C0C"/>
                </a:solidFill>
                <a:latin typeface="Calibri"/>
                <a:ea typeface="Calibri"/>
                <a:cs typeface="Calibri"/>
                <a:sym typeface="Calibri"/>
              </a:rPr>
              <a:t>No context maintained other than previous state output.</a:t>
            </a:r>
            <a:br>
              <a:rPr lang="en" sz="1300">
                <a:solidFill>
                  <a:srgbClr val="0C0C0C"/>
                </a:solidFill>
                <a:latin typeface="Calibri"/>
                <a:ea typeface="Calibri"/>
                <a:cs typeface="Calibri"/>
                <a:sym typeface="Calibri"/>
              </a:rPr>
            </a:br>
            <a:endParaRPr sz="13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1600">
                <a:solidFill>
                  <a:srgbClr val="0C0C0C"/>
                </a:solidFill>
                <a:latin typeface="Calibri"/>
                <a:ea typeface="Calibri"/>
                <a:cs typeface="Calibri"/>
                <a:sym typeface="Calibri"/>
              </a:rPr>
              <a:t>In order to remain </a:t>
            </a:r>
            <a:r>
              <a:rPr lang="en" sz="1600" b="1">
                <a:solidFill>
                  <a:srgbClr val="0C0C0C"/>
                </a:solidFill>
                <a:latin typeface="Calibri"/>
                <a:ea typeface="Calibri"/>
                <a:cs typeface="Calibri"/>
                <a:sym typeface="Calibri"/>
              </a:rPr>
              <a:t>numerically stable</a:t>
            </a:r>
            <a:r>
              <a:rPr lang="en" sz="1600">
                <a:solidFill>
                  <a:srgbClr val="0C0C0C"/>
                </a:solidFill>
                <a:latin typeface="Calibri"/>
                <a:ea typeface="Calibri"/>
                <a:cs typeface="Calibri"/>
                <a:sym typeface="Calibri"/>
              </a:rPr>
              <a:t> when integrated using a locally linear assumption (Crank-Nicholson method), Noah-LSM uses</a:t>
            </a:r>
            <a:r>
              <a:rPr lang="en" sz="1600" b="1">
                <a:solidFill>
                  <a:srgbClr val="0C0C0C"/>
                </a:solidFill>
                <a:latin typeface="Calibri"/>
                <a:ea typeface="Calibri"/>
                <a:cs typeface="Calibri"/>
                <a:sym typeface="Calibri"/>
              </a:rPr>
              <a:t> 15 min timesteps</a:t>
            </a:r>
            <a:r>
              <a:rPr lang="en" sz="1600">
                <a:solidFill>
                  <a:srgbClr val="0C0C0C"/>
                </a:solidFill>
                <a:latin typeface="Calibri"/>
                <a:ea typeface="Calibri"/>
                <a:cs typeface="Calibri"/>
                <a:sym typeface="Calibri"/>
              </a:rPr>
              <a:t>, which are aggregated to 1 hour.</a:t>
            </a:r>
            <a:endParaRPr sz="1600">
              <a:solidFill>
                <a:srgbClr val="0C0C0C"/>
              </a:solidFill>
              <a:latin typeface="Calibri"/>
              <a:ea typeface="Calibri"/>
              <a:cs typeface="Calibri"/>
              <a:sym typeface="Calibri"/>
            </a:endParaRPr>
          </a:p>
          <a:p>
            <a:pPr marL="457200" lvl="0" indent="-311150" algn="l" rtl="0">
              <a:lnSpc>
                <a:spcPct val="80000"/>
              </a:lnSpc>
              <a:spcBef>
                <a:spcPts val="0"/>
              </a:spcBef>
              <a:spcAft>
                <a:spcPts val="0"/>
              </a:spcAft>
              <a:buClr>
                <a:srgbClr val="0C0C0C"/>
              </a:buClr>
              <a:buSzPts val="1300"/>
              <a:buFont typeface="Calibri"/>
              <a:buChar char="-"/>
            </a:pPr>
            <a:r>
              <a:rPr lang="en" sz="1300">
                <a:solidFill>
                  <a:srgbClr val="0C0C0C"/>
                </a:solidFill>
                <a:latin typeface="Calibri"/>
                <a:ea typeface="Calibri"/>
                <a:cs typeface="Calibri"/>
                <a:sym typeface="Calibri"/>
              </a:rPr>
              <a:t>Much compute goes to estimating a nonlinear function with linear segments.</a:t>
            </a:r>
            <a:endParaRPr sz="1300">
              <a:solidFill>
                <a:srgbClr val="0C0C0C"/>
              </a:solidFill>
              <a:latin typeface="Calibri"/>
              <a:ea typeface="Calibri"/>
              <a:cs typeface="Calibri"/>
              <a:sym typeface="Calibri"/>
            </a:endParaRPr>
          </a:p>
        </p:txBody>
      </p:sp>
      <p:sp>
        <p:nvSpPr>
          <p:cNvPr id="145" name="Google Shape;145;p16"/>
          <p:cNvSpPr txBox="1"/>
          <p:nvPr/>
        </p:nvSpPr>
        <p:spPr>
          <a:xfrm>
            <a:off x="4612275" y="3167975"/>
            <a:ext cx="4398900" cy="1735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b="1">
                <a:latin typeface="Calibri"/>
                <a:ea typeface="Calibri"/>
                <a:cs typeface="Calibri"/>
                <a:sym typeface="Calibri"/>
              </a:rPr>
              <a:t>Hypothesis: deep learning methods can reduce evaluation time of Noah-LSM by (1) emulating the nonlinearities of the data at a coarser time step, (2) maintaining contextual information between time steps, and (3) representing the relationship between initial states, static parameters, atmospheric forcings, and output states in terms of a computationally simple composition of matrix transformations.</a:t>
            </a:r>
            <a:endParaRPr b="1">
              <a:latin typeface="Calibri"/>
              <a:ea typeface="Calibri"/>
              <a:cs typeface="Calibri"/>
              <a:sym typeface="Calibri"/>
            </a:endParaRPr>
          </a:p>
        </p:txBody>
      </p:sp>
      <p:sp>
        <p:nvSpPr>
          <p:cNvPr id="183" name="Google Shape;183;p16"/>
          <p:cNvSpPr txBox="1"/>
          <p:nvPr/>
        </p:nvSpPr>
        <p:spPr>
          <a:xfrm>
            <a:off x="5811925" y="2661400"/>
            <a:ext cx="32436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C0C0C"/>
                </a:solidFill>
                <a:highlight>
                  <a:schemeClr val="lt1"/>
                </a:highlight>
                <a:latin typeface="Calibri"/>
                <a:ea typeface="Calibri"/>
                <a:cs typeface="Calibri"/>
                <a:sym typeface="Calibri"/>
              </a:rPr>
              <a:t>Self-cycling numerical model schematic</a:t>
            </a:r>
            <a:endParaRPr b="1">
              <a:solidFill>
                <a:srgbClr val="0C0C0C"/>
              </a:solidFill>
              <a:highlight>
                <a:schemeClr val="lt1"/>
              </a:highlight>
              <a:latin typeface="Calibri"/>
              <a:ea typeface="Calibri"/>
              <a:cs typeface="Calibri"/>
              <a:sym typeface="Calibri"/>
            </a:endParaRPr>
          </a:p>
        </p:txBody>
      </p:sp>
      <p:grpSp>
        <p:nvGrpSpPr>
          <p:cNvPr id="184" name="Google Shape;184;p16"/>
          <p:cNvGrpSpPr/>
          <p:nvPr/>
        </p:nvGrpSpPr>
        <p:grpSpPr>
          <a:xfrm>
            <a:off x="83106" y="2701557"/>
            <a:ext cx="4502067" cy="2355476"/>
            <a:chOff x="4677481" y="2685857"/>
            <a:chExt cx="4502067" cy="2355476"/>
          </a:xfrm>
        </p:grpSpPr>
        <p:sp>
          <p:nvSpPr>
            <p:cNvPr id="185" name="Google Shape;185;p16"/>
            <p:cNvSpPr/>
            <p:nvPr/>
          </p:nvSpPr>
          <p:spPr>
            <a:xfrm>
              <a:off x="5715286" y="4148583"/>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6" name="Google Shape;186;p16"/>
            <p:cNvSpPr/>
            <p:nvPr/>
          </p:nvSpPr>
          <p:spPr>
            <a:xfrm>
              <a:off x="4677481" y="2778659"/>
              <a:ext cx="2638200" cy="734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6"/>
            <p:cNvSpPr/>
            <p:nvPr/>
          </p:nvSpPr>
          <p:spPr>
            <a:xfrm>
              <a:off x="8311288" y="4118773"/>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8" name="Google Shape;188;p16"/>
            <p:cNvSpPr/>
            <p:nvPr/>
          </p:nvSpPr>
          <p:spPr>
            <a:xfrm>
              <a:off x="4710674" y="2814485"/>
              <a:ext cx="2568300" cy="668100"/>
            </a:xfrm>
            <a:prstGeom prst="roundRect">
              <a:avLst>
                <a:gd name="adj" fmla="val 9026"/>
              </a:avLst>
            </a:prstGeom>
            <a:solidFill>
              <a:srgbClr val="FFFFFF"/>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6"/>
            <p:cNvSpPr/>
            <p:nvPr/>
          </p:nvSpPr>
          <p:spPr>
            <a:xfrm>
              <a:off x="6226670" y="4151482"/>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0" name="Google Shape;190;p16"/>
            <p:cNvPicPr preferRelativeResize="0"/>
            <p:nvPr/>
          </p:nvPicPr>
          <p:blipFill>
            <a:blip r:embed="rId3">
              <a:alphaModFix/>
            </a:blip>
            <a:stretch>
              <a:fillRect/>
            </a:stretch>
          </p:blipFill>
          <p:spPr>
            <a:xfrm>
              <a:off x="4767500" y="2839892"/>
              <a:ext cx="204413" cy="300745"/>
            </a:xfrm>
            <a:prstGeom prst="rect">
              <a:avLst/>
            </a:prstGeom>
            <a:noFill/>
            <a:ln>
              <a:noFill/>
            </a:ln>
          </p:spPr>
        </p:pic>
        <p:pic>
          <p:nvPicPr>
            <p:cNvPr id="191" name="Google Shape;191;p16"/>
            <p:cNvPicPr preferRelativeResize="0"/>
            <p:nvPr/>
          </p:nvPicPr>
          <p:blipFill>
            <a:blip r:embed="rId4">
              <a:alphaModFix/>
            </a:blip>
            <a:stretch>
              <a:fillRect/>
            </a:stretch>
          </p:blipFill>
          <p:spPr>
            <a:xfrm>
              <a:off x="5982011" y="2860486"/>
              <a:ext cx="237132" cy="259569"/>
            </a:xfrm>
            <a:prstGeom prst="rect">
              <a:avLst/>
            </a:prstGeom>
            <a:noFill/>
            <a:ln>
              <a:noFill/>
            </a:ln>
          </p:spPr>
        </p:pic>
        <p:sp>
          <p:nvSpPr>
            <p:cNvPr id="192" name="Google Shape;192;p16"/>
            <p:cNvSpPr txBox="1"/>
            <p:nvPr/>
          </p:nvSpPr>
          <p:spPr>
            <a:xfrm>
              <a:off x="4927635" y="28899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Current forcing</a:t>
              </a:r>
              <a:endParaRPr sz="700">
                <a:solidFill>
                  <a:srgbClr val="000000"/>
                </a:solidFill>
                <a:latin typeface="Calibri"/>
                <a:ea typeface="Calibri"/>
                <a:cs typeface="Calibri"/>
                <a:sym typeface="Calibri"/>
              </a:endParaRPr>
            </a:p>
          </p:txBody>
        </p:sp>
        <p:sp>
          <p:nvSpPr>
            <p:cNvPr id="193" name="Google Shape;193;p16"/>
            <p:cNvSpPr txBox="1"/>
            <p:nvPr/>
          </p:nvSpPr>
          <p:spPr>
            <a:xfrm>
              <a:off x="6192846" y="28899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Land surface state</a:t>
              </a:r>
              <a:endParaRPr sz="700">
                <a:solidFill>
                  <a:srgbClr val="000000"/>
                </a:solidFill>
                <a:latin typeface="Calibri"/>
                <a:ea typeface="Calibri"/>
                <a:cs typeface="Calibri"/>
                <a:sym typeface="Calibri"/>
              </a:endParaRPr>
            </a:p>
          </p:txBody>
        </p:sp>
        <p:sp>
          <p:nvSpPr>
            <p:cNvPr id="194" name="Google Shape;194;p16"/>
            <p:cNvSpPr/>
            <p:nvPr/>
          </p:nvSpPr>
          <p:spPr>
            <a:xfrm>
              <a:off x="4975358" y="4142935"/>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5" name="Google Shape;195;p16"/>
            <p:cNvPicPr preferRelativeResize="0"/>
            <p:nvPr/>
          </p:nvPicPr>
          <p:blipFill>
            <a:blip r:embed="rId3">
              <a:alphaModFix/>
            </a:blip>
            <a:stretch>
              <a:fillRect/>
            </a:stretch>
          </p:blipFill>
          <p:spPr>
            <a:xfrm>
              <a:off x="5070544" y="4425854"/>
              <a:ext cx="204413" cy="300745"/>
            </a:xfrm>
            <a:prstGeom prst="rect">
              <a:avLst/>
            </a:prstGeom>
            <a:noFill/>
            <a:ln>
              <a:noFill/>
            </a:ln>
          </p:spPr>
        </p:pic>
        <p:sp>
          <p:nvSpPr>
            <p:cNvPr id="196" name="Google Shape;196;p16"/>
            <p:cNvSpPr txBox="1"/>
            <p:nvPr/>
          </p:nvSpPr>
          <p:spPr>
            <a:xfrm>
              <a:off x="5193954" y="4580869"/>
              <a:ext cx="282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-W</a:t>
              </a:r>
              <a:endParaRPr sz="600">
                <a:solidFill>
                  <a:srgbClr val="000000"/>
                </a:solidFill>
                <a:highlight>
                  <a:schemeClr val="lt1"/>
                </a:highlight>
                <a:latin typeface="Calibri"/>
                <a:ea typeface="Calibri"/>
                <a:cs typeface="Calibri"/>
                <a:sym typeface="Calibri"/>
              </a:endParaRPr>
            </a:p>
          </p:txBody>
        </p:sp>
        <p:pic>
          <p:nvPicPr>
            <p:cNvPr id="197" name="Google Shape;197;p16"/>
            <p:cNvPicPr preferRelativeResize="0"/>
            <p:nvPr/>
          </p:nvPicPr>
          <p:blipFill>
            <a:blip r:embed="rId3">
              <a:alphaModFix/>
            </a:blip>
            <a:stretch>
              <a:fillRect/>
            </a:stretch>
          </p:blipFill>
          <p:spPr>
            <a:xfrm>
              <a:off x="5810472" y="4417300"/>
              <a:ext cx="204413" cy="300745"/>
            </a:xfrm>
            <a:prstGeom prst="rect">
              <a:avLst/>
            </a:prstGeom>
            <a:noFill/>
            <a:ln>
              <a:noFill/>
            </a:ln>
          </p:spPr>
        </p:pic>
        <p:sp>
          <p:nvSpPr>
            <p:cNvPr id="198" name="Google Shape;198;p16"/>
            <p:cNvSpPr txBox="1"/>
            <p:nvPr/>
          </p:nvSpPr>
          <p:spPr>
            <a:xfrm>
              <a:off x="5933882" y="4572315"/>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-2</a:t>
              </a:r>
              <a:endParaRPr sz="700">
                <a:solidFill>
                  <a:srgbClr val="000000"/>
                </a:solidFill>
                <a:highlight>
                  <a:schemeClr val="lt1"/>
                </a:highlight>
                <a:latin typeface="Calibri"/>
                <a:ea typeface="Calibri"/>
                <a:cs typeface="Calibri"/>
                <a:sym typeface="Calibri"/>
              </a:endParaRPr>
            </a:p>
          </p:txBody>
        </p:sp>
        <p:pic>
          <p:nvPicPr>
            <p:cNvPr id="199" name="Google Shape;199;p16"/>
            <p:cNvPicPr preferRelativeResize="0"/>
            <p:nvPr/>
          </p:nvPicPr>
          <p:blipFill>
            <a:blip r:embed="rId3">
              <a:alphaModFix/>
            </a:blip>
            <a:stretch>
              <a:fillRect/>
            </a:stretch>
          </p:blipFill>
          <p:spPr>
            <a:xfrm>
              <a:off x="6317878" y="4417300"/>
              <a:ext cx="204413" cy="300745"/>
            </a:xfrm>
            <a:prstGeom prst="rect">
              <a:avLst/>
            </a:prstGeom>
            <a:noFill/>
            <a:ln>
              <a:noFill/>
            </a:ln>
          </p:spPr>
        </p:pic>
        <p:sp>
          <p:nvSpPr>
            <p:cNvPr id="200" name="Google Shape;200;p16"/>
            <p:cNvSpPr txBox="1"/>
            <p:nvPr/>
          </p:nvSpPr>
          <p:spPr>
            <a:xfrm>
              <a:off x="6441289" y="4572315"/>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sp>
          <p:nvSpPr>
            <p:cNvPr id="201" name="Google Shape;201;p16"/>
            <p:cNvSpPr/>
            <p:nvPr/>
          </p:nvSpPr>
          <p:spPr>
            <a:xfrm>
              <a:off x="5043549" y="3601196"/>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a:t>
              </a:r>
              <a:endParaRPr b="1"/>
            </a:p>
          </p:txBody>
        </p:sp>
        <p:sp>
          <p:nvSpPr>
            <p:cNvPr id="202" name="Google Shape;202;p16"/>
            <p:cNvSpPr/>
            <p:nvPr/>
          </p:nvSpPr>
          <p:spPr>
            <a:xfrm>
              <a:off x="7139845" y="3592642"/>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pic>
          <p:nvPicPr>
            <p:cNvPr id="203" name="Google Shape;203;p16"/>
            <p:cNvPicPr preferRelativeResize="0"/>
            <p:nvPr/>
          </p:nvPicPr>
          <p:blipFill>
            <a:blip r:embed="rId4">
              <a:alphaModFix/>
            </a:blip>
            <a:stretch>
              <a:fillRect/>
            </a:stretch>
          </p:blipFill>
          <p:spPr>
            <a:xfrm>
              <a:off x="5054183" y="4164428"/>
              <a:ext cx="237132" cy="259569"/>
            </a:xfrm>
            <a:prstGeom prst="rect">
              <a:avLst/>
            </a:prstGeom>
            <a:noFill/>
            <a:ln>
              <a:noFill/>
            </a:ln>
          </p:spPr>
        </p:pic>
        <p:pic>
          <p:nvPicPr>
            <p:cNvPr id="204" name="Google Shape;204;p16"/>
            <p:cNvPicPr preferRelativeResize="0"/>
            <p:nvPr/>
          </p:nvPicPr>
          <p:blipFill>
            <a:blip r:embed="rId5">
              <a:alphaModFix/>
            </a:blip>
            <a:stretch>
              <a:fillRect/>
            </a:stretch>
          </p:blipFill>
          <p:spPr>
            <a:xfrm>
              <a:off x="5078770" y="4738239"/>
              <a:ext cx="187966" cy="303095"/>
            </a:xfrm>
            <a:prstGeom prst="rect">
              <a:avLst/>
            </a:prstGeom>
            <a:noFill/>
            <a:ln>
              <a:noFill/>
            </a:ln>
          </p:spPr>
        </p:pic>
        <p:sp>
          <p:nvSpPr>
            <p:cNvPr id="205" name="Google Shape;205;p16"/>
            <p:cNvSpPr txBox="1"/>
            <p:nvPr/>
          </p:nvSpPr>
          <p:spPr>
            <a:xfrm>
              <a:off x="5193954" y="4263668"/>
              <a:ext cx="282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-W</a:t>
              </a:r>
              <a:endParaRPr sz="600">
                <a:solidFill>
                  <a:srgbClr val="000000"/>
                </a:solidFill>
                <a:highlight>
                  <a:schemeClr val="lt1"/>
                </a:highlight>
                <a:latin typeface="Calibri"/>
                <a:ea typeface="Calibri"/>
                <a:cs typeface="Calibri"/>
                <a:sym typeface="Calibri"/>
              </a:endParaRPr>
            </a:p>
          </p:txBody>
        </p:sp>
        <p:sp>
          <p:nvSpPr>
            <p:cNvPr id="206" name="Google Shape;206;p16"/>
            <p:cNvSpPr/>
            <p:nvPr/>
          </p:nvSpPr>
          <p:spPr>
            <a:xfrm>
              <a:off x="5783477" y="3592642"/>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G</a:t>
              </a:r>
              <a:endParaRPr/>
            </a:p>
          </p:txBody>
        </p:sp>
        <p:pic>
          <p:nvPicPr>
            <p:cNvPr id="207" name="Google Shape;207;p16"/>
            <p:cNvPicPr preferRelativeResize="0"/>
            <p:nvPr/>
          </p:nvPicPr>
          <p:blipFill>
            <a:blip r:embed="rId4">
              <a:alphaModFix/>
            </a:blip>
            <a:stretch>
              <a:fillRect/>
            </a:stretch>
          </p:blipFill>
          <p:spPr>
            <a:xfrm>
              <a:off x="5794111" y="4155874"/>
              <a:ext cx="237132" cy="259569"/>
            </a:xfrm>
            <a:prstGeom prst="rect">
              <a:avLst/>
            </a:prstGeom>
            <a:noFill/>
            <a:ln>
              <a:noFill/>
            </a:ln>
          </p:spPr>
        </p:pic>
        <p:sp>
          <p:nvSpPr>
            <p:cNvPr id="208" name="Google Shape;208;p16"/>
            <p:cNvSpPr/>
            <p:nvPr/>
          </p:nvSpPr>
          <p:spPr>
            <a:xfrm>
              <a:off x="7575429" y="4118773"/>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9" name="Google Shape;209;p16"/>
            <p:cNvPicPr preferRelativeResize="0"/>
            <p:nvPr/>
          </p:nvPicPr>
          <p:blipFill>
            <a:blip r:embed="rId5">
              <a:alphaModFix/>
            </a:blip>
            <a:stretch>
              <a:fillRect/>
            </a:stretch>
          </p:blipFill>
          <p:spPr>
            <a:xfrm>
              <a:off x="5818698" y="4729685"/>
              <a:ext cx="187966" cy="303095"/>
            </a:xfrm>
            <a:prstGeom prst="rect">
              <a:avLst/>
            </a:prstGeom>
            <a:noFill/>
            <a:ln>
              <a:noFill/>
            </a:ln>
          </p:spPr>
        </p:pic>
        <p:sp>
          <p:nvSpPr>
            <p:cNvPr id="210" name="Google Shape;210;p16"/>
            <p:cNvSpPr txBox="1"/>
            <p:nvPr/>
          </p:nvSpPr>
          <p:spPr>
            <a:xfrm>
              <a:off x="5933882" y="4255114"/>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-2</a:t>
              </a:r>
              <a:endParaRPr sz="700">
                <a:solidFill>
                  <a:srgbClr val="000000"/>
                </a:solidFill>
                <a:highlight>
                  <a:schemeClr val="lt1"/>
                </a:highlight>
                <a:latin typeface="Calibri"/>
                <a:ea typeface="Calibri"/>
                <a:cs typeface="Calibri"/>
                <a:sym typeface="Calibri"/>
              </a:endParaRPr>
            </a:p>
          </p:txBody>
        </p:sp>
        <p:sp>
          <p:nvSpPr>
            <p:cNvPr id="211" name="Google Shape;211;p16"/>
            <p:cNvSpPr/>
            <p:nvPr/>
          </p:nvSpPr>
          <p:spPr>
            <a:xfrm>
              <a:off x="6290884" y="3592642"/>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G</a:t>
              </a:r>
              <a:endParaRPr/>
            </a:p>
          </p:txBody>
        </p:sp>
        <p:pic>
          <p:nvPicPr>
            <p:cNvPr id="212" name="Google Shape;212;p16"/>
            <p:cNvPicPr preferRelativeResize="0"/>
            <p:nvPr/>
          </p:nvPicPr>
          <p:blipFill>
            <a:blip r:embed="rId4">
              <a:alphaModFix/>
            </a:blip>
            <a:stretch>
              <a:fillRect/>
            </a:stretch>
          </p:blipFill>
          <p:spPr>
            <a:xfrm>
              <a:off x="6301518" y="4155874"/>
              <a:ext cx="237132" cy="259569"/>
            </a:xfrm>
            <a:prstGeom prst="rect">
              <a:avLst/>
            </a:prstGeom>
            <a:noFill/>
            <a:ln>
              <a:noFill/>
            </a:ln>
          </p:spPr>
        </p:pic>
        <p:pic>
          <p:nvPicPr>
            <p:cNvPr id="213" name="Google Shape;213;p16"/>
            <p:cNvPicPr preferRelativeResize="0"/>
            <p:nvPr/>
          </p:nvPicPr>
          <p:blipFill>
            <a:blip r:embed="rId5">
              <a:alphaModFix/>
            </a:blip>
            <a:stretch>
              <a:fillRect/>
            </a:stretch>
          </p:blipFill>
          <p:spPr>
            <a:xfrm>
              <a:off x="6326105" y="4729685"/>
              <a:ext cx="187966" cy="303095"/>
            </a:xfrm>
            <a:prstGeom prst="rect">
              <a:avLst/>
            </a:prstGeom>
            <a:noFill/>
            <a:ln>
              <a:noFill/>
            </a:ln>
          </p:spPr>
        </p:pic>
        <p:sp>
          <p:nvSpPr>
            <p:cNvPr id="214" name="Google Shape;214;p16"/>
            <p:cNvSpPr txBox="1"/>
            <p:nvPr/>
          </p:nvSpPr>
          <p:spPr>
            <a:xfrm>
              <a:off x="6441289" y="4255114"/>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215" name="Google Shape;215;p16"/>
            <p:cNvPicPr preferRelativeResize="0"/>
            <p:nvPr/>
          </p:nvPicPr>
          <p:blipFill>
            <a:blip r:embed="rId6">
              <a:alphaModFix/>
            </a:blip>
            <a:stretch>
              <a:fillRect/>
            </a:stretch>
          </p:blipFill>
          <p:spPr>
            <a:xfrm>
              <a:off x="6777494" y="3655548"/>
              <a:ext cx="204418" cy="289586"/>
            </a:xfrm>
            <a:prstGeom prst="rect">
              <a:avLst/>
            </a:prstGeom>
            <a:noFill/>
            <a:ln>
              <a:noFill/>
            </a:ln>
          </p:spPr>
        </p:pic>
        <p:sp>
          <p:nvSpPr>
            <p:cNvPr id="216" name="Google Shape;216;p16"/>
            <p:cNvSpPr/>
            <p:nvPr/>
          </p:nvSpPr>
          <p:spPr>
            <a:xfrm>
              <a:off x="7071884" y="4119649"/>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16"/>
            <p:cNvSpPr/>
            <p:nvPr/>
          </p:nvSpPr>
          <p:spPr>
            <a:xfrm>
              <a:off x="7647263" y="3592642"/>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sp>
          <p:nvSpPr>
            <p:cNvPr id="218" name="Google Shape;218;p16"/>
            <p:cNvSpPr/>
            <p:nvPr/>
          </p:nvSpPr>
          <p:spPr>
            <a:xfrm>
              <a:off x="8355651" y="3592636"/>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pic>
          <p:nvPicPr>
            <p:cNvPr id="219" name="Google Shape;219;p16"/>
            <p:cNvPicPr preferRelativeResize="0"/>
            <p:nvPr/>
          </p:nvPicPr>
          <p:blipFill>
            <a:blip r:embed="rId3">
              <a:alphaModFix/>
            </a:blip>
            <a:stretch>
              <a:fillRect/>
            </a:stretch>
          </p:blipFill>
          <p:spPr>
            <a:xfrm>
              <a:off x="7139848" y="4146255"/>
              <a:ext cx="204413" cy="300745"/>
            </a:xfrm>
            <a:prstGeom prst="rect">
              <a:avLst/>
            </a:prstGeom>
            <a:noFill/>
            <a:ln>
              <a:noFill/>
            </a:ln>
          </p:spPr>
        </p:pic>
        <p:sp>
          <p:nvSpPr>
            <p:cNvPr id="220" name="Google Shape;220;p16"/>
            <p:cNvSpPr txBox="1"/>
            <p:nvPr/>
          </p:nvSpPr>
          <p:spPr>
            <a:xfrm>
              <a:off x="7263258" y="4301270"/>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0</a:t>
              </a:r>
              <a:endParaRPr sz="700">
                <a:solidFill>
                  <a:srgbClr val="000000"/>
                </a:solidFill>
                <a:highlight>
                  <a:schemeClr val="lt1"/>
                </a:highlight>
                <a:latin typeface="Calibri"/>
                <a:ea typeface="Calibri"/>
                <a:cs typeface="Calibri"/>
                <a:sym typeface="Calibri"/>
              </a:endParaRPr>
            </a:p>
          </p:txBody>
        </p:sp>
        <p:pic>
          <p:nvPicPr>
            <p:cNvPr id="221" name="Google Shape;221;p16"/>
            <p:cNvPicPr preferRelativeResize="0"/>
            <p:nvPr/>
          </p:nvPicPr>
          <p:blipFill>
            <a:blip r:embed="rId3">
              <a:alphaModFix/>
            </a:blip>
            <a:stretch>
              <a:fillRect/>
            </a:stretch>
          </p:blipFill>
          <p:spPr>
            <a:xfrm>
              <a:off x="7668961" y="4137701"/>
              <a:ext cx="204413" cy="300745"/>
            </a:xfrm>
            <a:prstGeom prst="rect">
              <a:avLst/>
            </a:prstGeom>
            <a:noFill/>
            <a:ln>
              <a:noFill/>
            </a:ln>
          </p:spPr>
        </p:pic>
        <p:sp>
          <p:nvSpPr>
            <p:cNvPr id="222" name="Google Shape;222;p16"/>
            <p:cNvSpPr txBox="1"/>
            <p:nvPr/>
          </p:nvSpPr>
          <p:spPr>
            <a:xfrm>
              <a:off x="7792371" y="4292717"/>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223" name="Google Shape;223;p16"/>
            <p:cNvPicPr preferRelativeResize="0"/>
            <p:nvPr/>
          </p:nvPicPr>
          <p:blipFill>
            <a:blip r:embed="rId3">
              <a:alphaModFix/>
            </a:blip>
            <a:stretch>
              <a:fillRect/>
            </a:stretch>
          </p:blipFill>
          <p:spPr>
            <a:xfrm>
              <a:off x="8387182" y="4137701"/>
              <a:ext cx="204413" cy="300745"/>
            </a:xfrm>
            <a:prstGeom prst="rect">
              <a:avLst/>
            </a:prstGeom>
            <a:noFill/>
            <a:ln>
              <a:noFill/>
            </a:ln>
          </p:spPr>
        </p:pic>
        <p:sp>
          <p:nvSpPr>
            <p:cNvPr id="224" name="Google Shape;224;p16"/>
            <p:cNvSpPr txBox="1"/>
            <p:nvPr/>
          </p:nvSpPr>
          <p:spPr>
            <a:xfrm>
              <a:off x="8510589" y="4292725"/>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H-2</a:t>
              </a:r>
              <a:endParaRPr sz="700">
                <a:solidFill>
                  <a:srgbClr val="000000"/>
                </a:solidFill>
                <a:highlight>
                  <a:schemeClr val="lt1"/>
                </a:highlight>
                <a:latin typeface="Calibri"/>
                <a:ea typeface="Calibri"/>
                <a:cs typeface="Calibri"/>
                <a:sym typeface="Calibri"/>
              </a:endParaRPr>
            </a:p>
          </p:txBody>
        </p:sp>
        <p:pic>
          <p:nvPicPr>
            <p:cNvPr id="225" name="Google Shape;225;p16"/>
            <p:cNvPicPr preferRelativeResize="0"/>
            <p:nvPr/>
          </p:nvPicPr>
          <p:blipFill>
            <a:blip r:embed="rId5">
              <a:alphaModFix/>
            </a:blip>
            <a:stretch>
              <a:fillRect/>
            </a:stretch>
          </p:blipFill>
          <p:spPr>
            <a:xfrm>
              <a:off x="7148074" y="4458640"/>
              <a:ext cx="187966" cy="303095"/>
            </a:xfrm>
            <a:prstGeom prst="rect">
              <a:avLst/>
            </a:prstGeom>
            <a:noFill/>
            <a:ln>
              <a:noFill/>
            </a:ln>
          </p:spPr>
        </p:pic>
        <p:pic>
          <p:nvPicPr>
            <p:cNvPr id="226" name="Google Shape;226;p16"/>
            <p:cNvPicPr preferRelativeResize="0"/>
            <p:nvPr/>
          </p:nvPicPr>
          <p:blipFill>
            <a:blip r:embed="rId5">
              <a:alphaModFix/>
            </a:blip>
            <a:stretch>
              <a:fillRect/>
            </a:stretch>
          </p:blipFill>
          <p:spPr>
            <a:xfrm>
              <a:off x="7677187" y="4450087"/>
              <a:ext cx="187966" cy="303095"/>
            </a:xfrm>
            <a:prstGeom prst="rect">
              <a:avLst/>
            </a:prstGeom>
            <a:noFill/>
            <a:ln>
              <a:noFill/>
            </a:ln>
          </p:spPr>
        </p:pic>
        <p:pic>
          <p:nvPicPr>
            <p:cNvPr id="227" name="Google Shape;227;p16"/>
            <p:cNvPicPr preferRelativeResize="0"/>
            <p:nvPr/>
          </p:nvPicPr>
          <p:blipFill>
            <a:blip r:embed="rId5">
              <a:alphaModFix/>
            </a:blip>
            <a:stretch>
              <a:fillRect/>
            </a:stretch>
          </p:blipFill>
          <p:spPr>
            <a:xfrm>
              <a:off x="8395409" y="4450087"/>
              <a:ext cx="187966" cy="303095"/>
            </a:xfrm>
            <a:prstGeom prst="rect">
              <a:avLst/>
            </a:prstGeom>
            <a:noFill/>
            <a:ln>
              <a:noFill/>
            </a:ln>
          </p:spPr>
        </p:pic>
        <p:cxnSp>
          <p:nvCxnSpPr>
            <p:cNvPr id="228" name="Google Shape;228;p16"/>
            <p:cNvCxnSpPr>
              <a:stCxn id="206" idx="3"/>
              <a:endCxn id="211" idx="1"/>
            </p:cNvCxnSpPr>
            <p:nvPr/>
          </p:nvCxnSpPr>
          <p:spPr>
            <a:xfrm>
              <a:off x="6111977" y="3800242"/>
              <a:ext cx="178800" cy="0"/>
            </a:xfrm>
            <a:prstGeom prst="straightConnector1">
              <a:avLst/>
            </a:prstGeom>
            <a:noFill/>
            <a:ln w="28575" cap="flat" cmpd="sng">
              <a:solidFill>
                <a:srgbClr val="FF0000"/>
              </a:solidFill>
              <a:prstDash val="solid"/>
              <a:round/>
              <a:headEnd type="none" w="med" len="med"/>
              <a:tailEnd type="triangle" w="med" len="med"/>
            </a:ln>
          </p:spPr>
        </p:cxnSp>
        <p:cxnSp>
          <p:nvCxnSpPr>
            <p:cNvPr id="229" name="Google Shape;229;p16"/>
            <p:cNvCxnSpPr/>
            <p:nvPr/>
          </p:nvCxnSpPr>
          <p:spPr>
            <a:xfrm>
              <a:off x="6969469" y="3800296"/>
              <a:ext cx="79800" cy="0"/>
            </a:xfrm>
            <a:prstGeom prst="straightConnector1">
              <a:avLst/>
            </a:prstGeom>
            <a:noFill/>
            <a:ln w="28575" cap="flat" cmpd="sng">
              <a:solidFill>
                <a:srgbClr val="FF0000"/>
              </a:solidFill>
              <a:prstDash val="solid"/>
              <a:round/>
              <a:headEnd type="none" w="med" len="med"/>
              <a:tailEnd type="triangle" w="med" len="med"/>
            </a:ln>
          </p:spPr>
        </p:cxnSp>
        <p:cxnSp>
          <p:nvCxnSpPr>
            <p:cNvPr id="230" name="Google Shape;230;p16"/>
            <p:cNvCxnSpPr>
              <a:stCxn id="211" idx="3"/>
              <a:endCxn id="215" idx="1"/>
            </p:cNvCxnSpPr>
            <p:nvPr/>
          </p:nvCxnSpPr>
          <p:spPr>
            <a:xfrm>
              <a:off x="6619384" y="3800242"/>
              <a:ext cx="158100" cy="0"/>
            </a:xfrm>
            <a:prstGeom prst="straightConnector1">
              <a:avLst/>
            </a:prstGeom>
            <a:noFill/>
            <a:ln w="28575" cap="flat" cmpd="sng">
              <a:solidFill>
                <a:srgbClr val="FF0000"/>
              </a:solidFill>
              <a:prstDash val="solid"/>
              <a:round/>
              <a:headEnd type="none" w="med" len="med"/>
              <a:tailEnd type="none" w="med" len="med"/>
            </a:ln>
          </p:spPr>
        </p:cxnSp>
        <p:pic>
          <p:nvPicPr>
            <p:cNvPr id="231" name="Google Shape;231;p16"/>
            <p:cNvPicPr preferRelativeResize="0"/>
            <p:nvPr/>
          </p:nvPicPr>
          <p:blipFill>
            <a:blip r:embed="rId4">
              <a:alphaModFix/>
            </a:blip>
            <a:stretch>
              <a:fillRect/>
            </a:stretch>
          </p:blipFill>
          <p:spPr>
            <a:xfrm>
              <a:off x="7407352" y="2694410"/>
              <a:ext cx="237132" cy="259569"/>
            </a:xfrm>
            <a:prstGeom prst="rect">
              <a:avLst/>
            </a:prstGeom>
            <a:noFill/>
            <a:ln>
              <a:noFill/>
            </a:ln>
          </p:spPr>
        </p:pic>
        <p:sp>
          <p:nvSpPr>
            <p:cNvPr id="232" name="Google Shape;232;p16"/>
            <p:cNvSpPr txBox="1"/>
            <p:nvPr/>
          </p:nvSpPr>
          <p:spPr>
            <a:xfrm>
              <a:off x="7547123" y="2793650"/>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0</a:t>
              </a:r>
              <a:endParaRPr sz="700">
                <a:solidFill>
                  <a:srgbClr val="000000"/>
                </a:solidFill>
                <a:highlight>
                  <a:schemeClr val="lt1"/>
                </a:highlight>
                <a:latin typeface="Calibri"/>
                <a:ea typeface="Calibri"/>
                <a:cs typeface="Calibri"/>
                <a:sym typeface="Calibri"/>
              </a:endParaRPr>
            </a:p>
          </p:txBody>
        </p:sp>
        <p:pic>
          <p:nvPicPr>
            <p:cNvPr id="233" name="Google Shape;233;p16"/>
            <p:cNvPicPr preferRelativeResize="0"/>
            <p:nvPr/>
          </p:nvPicPr>
          <p:blipFill>
            <a:blip r:embed="rId4">
              <a:alphaModFix/>
            </a:blip>
            <a:stretch>
              <a:fillRect/>
            </a:stretch>
          </p:blipFill>
          <p:spPr>
            <a:xfrm>
              <a:off x="7901329" y="2685857"/>
              <a:ext cx="237132" cy="259569"/>
            </a:xfrm>
            <a:prstGeom prst="rect">
              <a:avLst/>
            </a:prstGeom>
            <a:noFill/>
            <a:ln>
              <a:noFill/>
            </a:ln>
          </p:spPr>
        </p:pic>
        <p:sp>
          <p:nvSpPr>
            <p:cNvPr id="234" name="Google Shape;234;p16"/>
            <p:cNvSpPr txBox="1"/>
            <p:nvPr/>
          </p:nvSpPr>
          <p:spPr>
            <a:xfrm>
              <a:off x="8041100" y="2785097"/>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235" name="Google Shape;235;p16"/>
            <p:cNvPicPr preferRelativeResize="0"/>
            <p:nvPr/>
          </p:nvPicPr>
          <p:blipFill>
            <a:blip r:embed="rId4">
              <a:alphaModFix/>
            </a:blip>
            <a:stretch>
              <a:fillRect/>
            </a:stretch>
          </p:blipFill>
          <p:spPr>
            <a:xfrm>
              <a:off x="8619550" y="2685857"/>
              <a:ext cx="237132" cy="259569"/>
            </a:xfrm>
            <a:prstGeom prst="rect">
              <a:avLst/>
            </a:prstGeom>
            <a:noFill/>
            <a:ln>
              <a:noFill/>
            </a:ln>
          </p:spPr>
        </p:pic>
        <p:sp>
          <p:nvSpPr>
            <p:cNvPr id="236" name="Google Shape;236;p16"/>
            <p:cNvSpPr txBox="1"/>
            <p:nvPr/>
          </p:nvSpPr>
          <p:spPr>
            <a:xfrm>
              <a:off x="8759334" y="2785097"/>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H-1</a:t>
              </a:r>
              <a:endParaRPr sz="700">
                <a:solidFill>
                  <a:srgbClr val="000000"/>
                </a:solidFill>
                <a:highlight>
                  <a:schemeClr val="lt1"/>
                </a:highlight>
                <a:latin typeface="Calibri"/>
                <a:ea typeface="Calibri"/>
                <a:cs typeface="Calibri"/>
                <a:sym typeface="Calibri"/>
              </a:endParaRPr>
            </a:p>
          </p:txBody>
        </p:sp>
        <p:cxnSp>
          <p:nvCxnSpPr>
            <p:cNvPr id="237" name="Google Shape;237;p16"/>
            <p:cNvCxnSpPr>
              <a:stCxn id="202" idx="3"/>
              <a:endCxn id="217" idx="1"/>
            </p:cNvCxnSpPr>
            <p:nvPr/>
          </p:nvCxnSpPr>
          <p:spPr>
            <a:xfrm>
              <a:off x="7468345" y="3800242"/>
              <a:ext cx="178800" cy="0"/>
            </a:xfrm>
            <a:prstGeom prst="straightConnector1">
              <a:avLst/>
            </a:prstGeom>
            <a:noFill/>
            <a:ln w="28575" cap="flat" cmpd="sng">
              <a:solidFill>
                <a:srgbClr val="FF0000"/>
              </a:solidFill>
              <a:prstDash val="solid"/>
              <a:round/>
              <a:headEnd type="none" w="med" len="med"/>
              <a:tailEnd type="triangle" w="med" len="med"/>
            </a:ln>
          </p:spPr>
        </p:cxnSp>
        <p:cxnSp>
          <p:nvCxnSpPr>
            <p:cNvPr id="238" name="Google Shape;238;p16"/>
            <p:cNvCxnSpPr/>
            <p:nvPr/>
          </p:nvCxnSpPr>
          <p:spPr>
            <a:xfrm>
              <a:off x="5577336" y="3808897"/>
              <a:ext cx="193500" cy="0"/>
            </a:xfrm>
            <a:prstGeom prst="straightConnector1">
              <a:avLst/>
            </a:prstGeom>
            <a:noFill/>
            <a:ln w="28575" cap="flat" cmpd="sng">
              <a:solidFill>
                <a:srgbClr val="FF0000"/>
              </a:solidFill>
              <a:prstDash val="solid"/>
              <a:round/>
              <a:headEnd type="none" w="med" len="med"/>
              <a:tailEnd type="triangle" w="med" len="med"/>
            </a:ln>
          </p:spPr>
        </p:cxnSp>
        <p:cxnSp>
          <p:nvCxnSpPr>
            <p:cNvPr id="239" name="Google Shape;239;p16"/>
            <p:cNvCxnSpPr>
              <a:endCxn id="218" idx="1"/>
            </p:cNvCxnSpPr>
            <p:nvPr/>
          </p:nvCxnSpPr>
          <p:spPr>
            <a:xfrm>
              <a:off x="8147451" y="3800236"/>
              <a:ext cx="208200" cy="0"/>
            </a:xfrm>
            <a:prstGeom prst="straightConnector1">
              <a:avLst/>
            </a:prstGeom>
            <a:noFill/>
            <a:ln w="28575" cap="flat" cmpd="sng">
              <a:solidFill>
                <a:srgbClr val="FF0000"/>
              </a:solidFill>
              <a:prstDash val="solid"/>
              <a:round/>
              <a:headEnd type="none" w="med" len="med"/>
              <a:tailEnd type="triangle" w="med" len="med"/>
            </a:ln>
          </p:spPr>
        </p:cxnSp>
        <p:cxnSp>
          <p:nvCxnSpPr>
            <p:cNvPr id="240" name="Google Shape;240;p16"/>
            <p:cNvCxnSpPr>
              <a:stCxn id="201" idx="3"/>
            </p:cNvCxnSpPr>
            <p:nvPr/>
          </p:nvCxnSpPr>
          <p:spPr>
            <a:xfrm>
              <a:off x="5372049" y="3808796"/>
              <a:ext cx="214500" cy="0"/>
            </a:xfrm>
            <a:prstGeom prst="straightConnector1">
              <a:avLst/>
            </a:prstGeom>
            <a:noFill/>
            <a:ln w="28575" cap="flat" cmpd="sng">
              <a:solidFill>
                <a:srgbClr val="FF0000"/>
              </a:solidFill>
              <a:prstDash val="dot"/>
              <a:round/>
              <a:headEnd type="none" w="med" len="med"/>
              <a:tailEnd type="none" w="med" len="med"/>
            </a:ln>
          </p:spPr>
        </p:cxnSp>
        <p:cxnSp>
          <p:nvCxnSpPr>
            <p:cNvPr id="241" name="Google Shape;241;p16"/>
            <p:cNvCxnSpPr>
              <a:stCxn id="217" idx="3"/>
            </p:cNvCxnSpPr>
            <p:nvPr/>
          </p:nvCxnSpPr>
          <p:spPr>
            <a:xfrm>
              <a:off x="7975763" y="3800242"/>
              <a:ext cx="258300" cy="0"/>
            </a:xfrm>
            <a:prstGeom prst="straightConnector1">
              <a:avLst/>
            </a:prstGeom>
            <a:noFill/>
            <a:ln w="28575" cap="flat" cmpd="sng">
              <a:solidFill>
                <a:srgbClr val="FF0000"/>
              </a:solidFill>
              <a:prstDash val="dot"/>
              <a:round/>
              <a:headEnd type="none" w="med" len="med"/>
              <a:tailEnd type="none" w="med" len="med"/>
            </a:ln>
          </p:spPr>
        </p:cxnSp>
        <p:pic>
          <p:nvPicPr>
            <p:cNvPr id="242" name="Google Shape;242;p16"/>
            <p:cNvPicPr preferRelativeResize="0"/>
            <p:nvPr/>
          </p:nvPicPr>
          <p:blipFill>
            <a:blip r:embed="rId6">
              <a:alphaModFix/>
            </a:blip>
            <a:stretch>
              <a:fillRect/>
            </a:stretch>
          </p:blipFill>
          <p:spPr>
            <a:xfrm>
              <a:off x="4683896" y="3664108"/>
              <a:ext cx="204418" cy="289586"/>
            </a:xfrm>
            <a:prstGeom prst="rect">
              <a:avLst/>
            </a:prstGeom>
            <a:noFill/>
            <a:ln>
              <a:noFill/>
            </a:ln>
          </p:spPr>
        </p:pic>
        <p:cxnSp>
          <p:nvCxnSpPr>
            <p:cNvPr id="243" name="Google Shape;243;p16"/>
            <p:cNvCxnSpPr/>
            <p:nvPr/>
          </p:nvCxnSpPr>
          <p:spPr>
            <a:xfrm>
              <a:off x="4869646" y="3808903"/>
              <a:ext cx="163500" cy="0"/>
            </a:xfrm>
            <a:prstGeom prst="straightConnector1">
              <a:avLst/>
            </a:prstGeom>
            <a:noFill/>
            <a:ln w="28575" cap="flat" cmpd="sng">
              <a:solidFill>
                <a:srgbClr val="FF0000"/>
              </a:solidFill>
              <a:prstDash val="solid"/>
              <a:round/>
              <a:headEnd type="none" w="med" len="med"/>
              <a:tailEnd type="triangle" w="med" len="med"/>
            </a:ln>
          </p:spPr>
        </p:cxnSp>
        <p:sp>
          <p:nvSpPr>
            <p:cNvPr id="244" name="Google Shape;244;p16"/>
            <p:cNvSpPr txBox="1"/>
            <p:nvPr/>
          </p:nvSpPr>
          <p:spPr>
            <a:xfrm>
              <a:off x="6922839" y="3823906"/>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sp>
          <p:nvSpPr>
            <p:cNvPr id="245" name="Google Shape;245;p16"/>
            <p:cNvSpPr/>
            <p:nvPr/>
          </p:nvSpPr>
          <p:spPr>
            <a:xfrm>
              <a:off x="7396885" y="3027635"/>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sp>
          <p:nvSpPr>
            <p:cNvPr id="246" name="Google Shape;246;p16"/>
            <p:cNvSpPr/>
            <p:nvPr/>
          </p:nvSpPr>
          <p:spPr>
            <a:xfrm>
              <a:off x="7904303" y="3027635"/>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sp>
          <p:nvSpPr>
            <p:cNvPr id="247" name="Google Shape;247;p16"/>
            <p:cNvSpPr/>
            <p:nvPr/>
          </p:nvSpPr>
          <p:spPr>
            <a:xfrm>
              <a:off x="8612692" y="3027629"/>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cxnSp>
          <p:nvCxnSpPr>
            <p:cNvPr id="248" name="Google Shape;248;p16"/>
            <p:cNvCxnSpPr/>
            <p:nvPr/>
          </p:nvCxnSpPr>
          <p:spPr>
            <a:xfrm rot="10800000">
              <a:off x="7524515" y="3449337"/>
              <a:ext cx="0" cy="353100"/>
            </a:xfrm>
            <a:prstGeom prst="straightConnector1">
              <a:avLst/>
            </a:prstGeom>
            <a:noFill/>
            <a:ln w="28575" cap="flat" cmpd="sng">
              <a:solidFill>
                <a:srgbClr val="FF0000"/>
              </a:solidFill>
              <a:prstDash val="solid"/>
              <a:round/>
              <a:headEnd type="none" w="med" len="med"/>
              <a:tailEnd type="triangle" w="med" len="med"/>
            </a:ln>
          </p:spPr>
        </p:cxnSp>
        <p:cxnSp>
          <p:nvCxnSpPr>
            <p:cNvPr id="249" name="Google Shape;249;p16"/>
            <p:cNvCxnSpPr/>
            <p:nvPr/>
          </p:nvCxnSpPr>
          <p:spPr>
            <a:xfrm rot="10800000">
              <a:off x="8041095" y="3454402"/>
              <a:ext cx="0" cy="353100"/>
            </a:xfrm>
            <a:prstGeom prst="straightConnector1">
              <a:avLst/>
            </a:prstGeom>
            <a:noFill/>
            <a:ln w="28575" cap="flat" cmpd="sng">
              <a:solidFill>
                <a:srgbClr val="FF0000"/>
              </a:solidFill>
              <a:prstDash val="solid"/>
              <a:round/>
              <a:headEnd type="none" w="med" len="med"/>
              <a:tailEnd type="triangle" w="med" len="med"/>
            </a:ln>
          </p:spPr>
        </p:cxnSp>
        <p:cxnSp>
          <p:nvCxnSpPr>
            <p:cNvPr id="250" name="Google Shape;250;p16"/>
            <p:cNvCxnSpPr>
              <a:stCxn id="217" idx="3"/>
            </p:cNvCxnSpPr>
            <p:nvPr/>
          </p:nvCxnSpPr>
          <p:spPr>
            <a:xfrm>
              <a:off x="7975763" y="3800242"/>
              <a:ext cx="71100" cy="0"/>
            </a:xfrm>
            <a:prstGeom prst="straightConnector1">
              <a:avLst/>
            </a:prstGeom>
            <a:noFill/>
            <a:ln w="28575" cap="flat" cmpd="sng">
              <a:solidFill>
                <a:srgbClr val="FF0000"/>
              </a:solidFill>
              <a:prstDash val="solid"/>
              <a:round/>
              <a:headEnd type="none" w="med" len="med"/>
              <a:tailEnd type="none" w="med" len="med"/>
            </a:ln>
          </p:spPr>
        </p:cxnSp>
        <p:cxnSp>
          <p:nvCxnSpPr>
            <p:cNvPr id="251" name="Google Shape;251;p16"/>
            <p:cNvCxnSpPr/>
            <p:nvPr/>
          </p:nvCxnSpPr>
          <p:spPr>
            <a:xfrm>
              <a:off x="8684410" y="3800321"/>
              <a:ext cx="71100" cy="0"/>
            </a:xfrm>
            <a:prstGeom prst="straightConnector1">
              <a:avLst/>
            </a:prstGeom>
            <a:noFill/>
            <a:ln w="28575" cap="flat" cmpd="sng">
              <a:solidFill>
                <a:srgbClr val="FF0000"/>
              </a:solidFill>
              <a:prstDash val="solid"/>
              <a:round/>
              <a:headEnd type="none" w="med" len="med"/>
              <a:tailEnd type="none" w="med" len="med"/>
            </a:ln>
          </p:spPr>
        </p:cxnSp>
        <p:pic>
          <p:nvPicPr>
            <p:cNvPr id="252" name="Google Shape;252;p16"/>
            <p:cNvPicPr preferRelativeResize="0"/>
            <p:nvPr/>
          </p:nvPicPr>
          <p:blipFill>
            <a:blip r:embed="rId5">
              <a:alphaModFix/>
            </a:blip>
            <a:stretch>
              <a:fillRect/>
            </a:stretch>
          </p:blipFill>
          <p:spPr>
            <a:xfrm>
              <a:off x="4775726" y="3156377"/>
              <a:ext cx="187966" cy="303095"/>
            </a:xfrm>
            <a:prstGeom prst="rect">
              <a:avLst/>
            </a:prstGeom>
            <a:noFill/>
            <a:ln>
              <a:noFill/>
            </a:ln>
          </p:spPr>
        </p:pic>
        <p:pic>
          <p:nvPicPr>
            <p:cNvPr id="253" name="Google Shape;253;p16"/>
            <p:cNvPicPr preferRelativeResize="0"/>
            <p:nvPr/>
          </p:nvPicPr>
          <p:blipFill>
            <a:blip r:embed="rId6">
              <a:alphaModFix/>
            </a:blip>
            <a:stretch>
              <a:fillRect/>
            </a:stretch>
          </p:blipFill>
          <p:spPr>
            <a:xfrm>
              <a:off x="5998389" y="3163129"/>
              <a:ext cx="204418" cy="289586"/>
            </a:xfrm>
            <a:prstGeom prst="rect">
              <a:avLst/>
            </a:prstGeom>
            <a:noFill/>
            <a:ln>
              <a:noFill/>
            </a:ln>
          </p:spPr>
        </p:pic>
        <p:sp>
          <p:nvSpPr>
            <p:cNvPr id="254" name="Google Shape;254;p16"/>
            <p:cNvSpPr txBox="1"/>
            <p:nvPr/>
          </p:nvSpPr>
          <p:spPr>
            <a:xfrm>
              <a:off x="4927635" y="3215560"/>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Static parameters</a:t>
              </a:r>
              <a:endParaRPr sz="700">
                <a:solidFill>
                  <a:srgbClr val="000000"/>
                </a:solidFill>
                <a:latin typeface="Calibri"/>
                <a:ea typeface="Calibri"/>
                <a:cs typeface="Calibri"/>
                <a:sym typeface="Calibri"/>
              </a:endParaRPr>
            </a:p>
          </p:txBody>
        </p:sp>
        <p:sp>
          <p:nvSpPr>
            <p:cNvPr id="255" name="Google Shape;255;p16"/>
            <p:cNvSpPr txBox="1"/>
            <p:nvPr/>
          </p:nvSpPr>
          <p:spPr>
            <a:xfrm>
              <a:off x="6192846" y="3215560"/>
              <a:ext cx="1104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Hidden (latent) state</a:t>
              </a:r>
              <a:endParaRPr sz="700">
                <a:solidFill>
                  <a:srgbClr val="000000"/>
                </a:solidFill>
                <a:latin typeface="Calibri"/>
                <a:ea typeface="Calibri"/>
                <a:cs typeface="Calibri"/>
                <a:sym typeface="Calibri"/>
              </a:endParaRPr>
            </a:p>
          </p:txBody>
        </p:sp>
        <p:sp>
          <p:nvSpPr>
            <p:cNvPr id="256" name="Google Shape;256;p16"/>
            <p:cNvSpPr txBox="1"/>
            <p:nvPr/>
          </p:nvSpPr>
          <p:spPr>
            <a:xfrm>
              <a:off x="6054398" y="2973966"/>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257" name="Google Shape;257;p16"/>
            <p:cNvSpPr txBox="1"/>
            <p:nvPr/>
          </p:nvSpPr>
          <p:spPr>
            <a:xfrm>
              <a:off x="6097596" y="3297851"/>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258" name="Google Shape;258;p16"/>
            <p:cNvSpPr txBox="1"/>
            <p:nvPr/>
          </p:nvSpPr>
          <p:spPr>
            <a:xfrm>
              <a:off x="4815989" y="2973960"/>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pic>
          <p:nvPicPr>
            <p:cNvPr id="259" name="Google Shape;259;p16"/>
            <p:cNvPicPr preferRelativeResize="0"/>
            <p:nvPr/>
          </p:nvPicPr>
          <p:blipFill>
            <a:blip r:embed="rId6">
              <a:alphaModFix/>
            </a:blip>
            <a:stretch>
              <a:fillRect/>
            </a:stretch>
          </p:blipFill>
          <p:spPr>
            <a:xfrm>
              <a:off x="8752311" y="3655548"/>
              <a:ext cx="204418" cy="289586"/>
            </a:xfrm>
            <a:prstGeom prst="rect">
              <a:avLst/>
            </a:prstGeom>
            <a:noFill/>
            <a:ln>
              <a:noFill/>
            </a:ln>
          </p:spPr>
        </p:pic>
        <p:sp>
          <p:nvSpPr>
            <p:cNvPr id="260" name="Google Shape;260;p16"/>
            <p:cNvSpPr txBox="1"/>
            <p:nvPr/>
          </p:nvSpPr>
          <p:spPr>
            <a:xfrm>
              <a:off x="8851048" y="3823902"/>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H-2</a:t>
              </a:r>
              <a:endParaRPr sz="700">
                <a:solidFill>
                  <a:srgbClr val="000000"/>
                </a:solidFill>
                <a:highlight>
                  <a:schemeClr val="lt1"/>
                </a:highlight>
                <a:latin typeface="Calibri"/>
                <a:ea typeface="Calibri"/>
                <a:cs typeface="Calibri"/>
                <a:sym typeface="Calibri"/>
              </a:endParaRPr>
            </a:p>
          </p:txBody>
        </p:sp>
        <p:cxnSp>
          <p:nvCxnSpPr>
            <p:cNvPr id="261" name="Google Shape;261;p16"/>
            <p:cNvCxnSpPr/>
            <p:nvPr/>
          </p:nvCxnSpPr>
          <p:spPr>
            <a:xfrm rot="10800000">
              <a:off x="8749605" y="3454402"/>
              <a:ext cx="0" cy="353100"/>
            </a:xfrm>
            <a:prstGeom prst="straightConnector1">
              <a:avLst/>
            </a:prstGeom>
            <a:noFill/>
            <a:ln w="28575" cap="flat" cmpd="sng">
              <a:solidFill>
                <a:srgbClr val="FF0000"/>
              </a:solidFill>
              <a:prstDash val="solid"/>
              <a:round/>
              <a:headEnd type="none" w="med" len="med"/>
              <a:tailEnd type="triangle" w="med" len="med"/>
            </a:ln>
          </p:spPr>
        </p:cxnSp>
        <p:sp>
          <p:nvSpPr>
            <p:cNvPr id="262" name="Google Shape;262;p16"/>
            <p:cNvSpPr txBox="1"/>
            <p:nvPr/>
          </p:nvSpPr>
          <p:spPr>
            <a:xfrm>
              <a:off x="4793940" y="3775640"/>
              <a:ext cx="328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init</a:t>
              </a:r>
              <a:endParaRPr sz="600">
                <a:solidFill>
                  <a:srgbClr val="000000"/>
                </a:solidFill>
                <a:highlight>
                  <a:schemeClr val="lt1"/>
                </a:highlight>
                <a:latin typeface="Calibri"/>
                <a:ea typeface="Calibri"/>
                <a:cs typeface="Calibri"/>
                <a:sym typeface="Calibri"/>
              </a:endParaRPr>
            </a:p>
          </p:txBody>
        </p:sp>
      </p:grpSp>
      <p:sp>
        <p:nvSpPr>
          <p:cNvPr id="263" name="Google Shape;263;p16"/>
          <p:cNvSpPr txBox="1"/>
          <p:nvPr/>
        </p:nvSpPr>
        <p:spPr>
          <a:xfrm>
            <a:off x="-47351" y="2407575"/>
            <a:ext cx="3599700" cy="4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chemeClr val="lt1"/>
                </a:highlight>
                <a:latin typeface="Calibri"/>
                <a:ea typeface="Calibri"/>
                <a:cs typeface="Calibri"/>
                <a:sym typeface="Calibri"/>
              </a:rPr>
              <a:t>Sequence-to-sequence prediction schematic</a:t>
            </a:r>
            <a:endParaRPr b="1">
              <a:solidFill>
                <a:schemeClr val="dk1"/>
              </a:solidFill>
              <a:highlight>
                <a:schemeClr val="lt1"/>
              </a:highlight>
              <a:latin typeface="Calibri"/>
              <a:ea typeface="Calibri"/>
              <a:cs typeface="Calibri"/>
              <a:sym typeface="Calibri"/>
            </a:endParaRPr>
          </a:p>
        </p:txBody>
      </p:sp>
      <p:sp>
        <p:nvSpPr>
          <p:cNvPr id="2" name="Google Shape;272;p17">
            <a:extLst>
              <a:ext uri="{FF2B5EF4-FFF2-40B4-BE49-F238E27FC236}">
                <a16:creationId xmlns:a16="http://schemas.microsoft.com/office/drawing/2014/main" id="{88B445E5-F124-0CCE-5DAD-91C9EED36F23}"/>
              </a:ext>
            </a:extLst>
          </p:cNvPr>
          <p:cNvSpPr/>
          <p:nvPr/>
        </p:nvSpPr>
        <p:spPr>
          <a:xfrm>
            <a:off x="6118585" y="520037"/>
            <a:ext cx="2659800" cy="218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273;p17">
            <a:extLst>
              <a:ext uri="{FF2B5EF4-FFF2-40B4-BE49-F238E27FC236}">
                <a16:creationId xmlns:a16="http://schemas.microsoft.com/office/drawing/2014/main" id="{5AC350CE-6B25-4468-C87D-8A39F82B24C7}"/>
              </a:ext>
            </a:extLst>
          </p:cNvPr>
          <p:cNvSpPr/>
          <p:nvPr/>
        </p:nvSpPr>
        <p:spPr>
          <a:xfrm>
            <a:off x="7077102" y="1928573"/>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74;p17">
            <a:extLst>
              <a:ext uri="{FF2B5EF4-FFF2-40B4-BE49-F238E27FC236}">
                <a16:creationId xmlns:a16="http://schemas.microsoft.com/office/drawing/2014/main" id="{30B07D7A-0F8A-ED74-2754-0A39686CBF8B}"/>
              </a:ext>
            </a:extLst>
          </p:cNvPr>
          <p:cNvSpPr/>
          <p:nvPr/>
        </p:nvSpPr>
        <p:spPr>
          <a:xfrm>
            <a:off x="7077102" y="1559034"/>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75;p17">
            <a:extLst>
              <a:ext uri="{FF2B5EF4-FFF2-40B4-BE49-F238E27FC236}">
                <a16:creationId xmlns:a16="http://schemas.microsoft.com/office/drawing/2014/main" id="{A08EC851-F191-A9C8-FE3C-89316E36DFFD}"/>
              </a:ext>
            </a:extLst>
          </p:cNvPr>
          <p:cNvSpPr/>
          <p:nvPr/>
        </p:nvSpPr>
        <p:spPr>
          <a:xfrm>
            <a:off x="8059153" y="1928573"/>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76;p17">
            <a:extLst>
              <a:ext uri="{FF2B5EF4-FFF2-40B4-BE49-F238E27FC236}">
                <a16:creationId xmlns:a16="http://schemas.microsoft.com/office/drawing/2014/main" id="{748CBDCC-1996-E0F4-CE0D-668B0B83C1B5}"/>
              </a:ext>
            </a:extLst>
          </p:cNvPr>
          <p:cNvSpPr/>
          <p:nvPr/>
        </p:nvSpPr>
        <p:spPr>
          <a:xfrm>
            <a:off x="8059153" y="1559034"/>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77;p17">
            <a:extLst>
              <a:ext uri="{FF2B5EF4-FFF2-40B4-BE49-F238E27FC236}">
                <a16:creationId xmlns:a16="http://schemas.microsoft.com/office/drawing/2014/main" id="{0CF17EEC-5CB4-8E4D-C111-72B02868F79A}"/>
              </a:ext>
            </a:extLst>
          </p:cNvPr>
          <p:cNvSpPr/>
          <p:nvPr/>
        </p:nvSpPr>
        <p:spPr>
          <a:xfrm>
            <a:off x="6262850" y="1610087"/>
            <a:ext cx="546600" cy="9042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78;p17">
            <a:extLst>
              <a:ext uri="{FF2B5EF4-FFF2-40B4-BE49-F238E27FC236}">
                <a16:creationId xmlns:a16="http://schemas.microsoft.com/office/drawing/2014/main" id="{5B1785FC-54FF-7875-27FF-D059F7491CFE}"/>
              </a:ext>
            </a:extLst>
          </p:cNvPr>
          <p:cNvSpPr/>
          <p:nvPr/>
        </p:nvSpPr>
        <p:spPr>
          <a:xfrm>
            <a:off x="6342987" y="945991"/>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9" name="Google Shape;279;p17">
            <a:extLst>
              <a:ext uri="{FF2B5EF4-FFF2-40B4-BE49-F238E27FC236}">
                <a16:creationId xmlns:a16="http://schemas.microsoft.com/office/drawing/2014/main" id="{7EAEA9C5-4D7B-722D-C871-30E2EB4986EE}"/>
              </a:ext>
            </a:extLst>
          </p:cNvPr>
          <p:cNvSpPr/>
          <p:nvPr/>
        </p:nvSpPr>
        <p:spPr>
          <a:xfrm>
            <a:off x="7117964" y="945991"/>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10" name="Google Shape;280;p17">
            <a:extLst>
              <a:ext uri="{FF2B5EF4-FFF2-40B4-BE49-F238E27FC236}">
                <a16:creationId xmlns:a16="http://schemas.microsoft.com/office/drawing/2014/main" id="{FB3718F1-22C9-15B5-B3C0-3712063D3624}"/>
              </a:ext>
            </a:extLst>
          </p:cNvPr>
          <p:cNvSpPr/>
          <p:nvPr/>
        </p:nvSpPr>
        <p:spPr>
          <a:xfrm>
            <a:off x="8129162" y="945985"/>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pic>
        <p:nvPicPr>
          <p:cNvPr id="11" name="Google Shape;281;p17">
            <a:extLst>
              <a:ext uri="{FF2B5EF4-FFF2-40B4-BE49-F238E27FC236}">
                <a16:creationId xmlns:a16="http://schemas.microsoft.com/office/drawing/2014/main" id="{3CC57412-DB71-971C-FA11-1DF4CDB52482}"/>
              </a:ext>
            </a:extLst>
          </p:cNvPr>
          <p:cNvPicPr preferRelativeResize="0"/>
          <p:nvPr/>
        </p:nvPicPr>
        <p:blipFill>
          <a:blip r:embed="rId3">
            <a:alphaModFix/>
          </a:blip>
          <a:stretch>
            <a:fillRect/>
          </a:stretch>
        </p:blipFill>
        <p:spPr>
          <a:xfrm>
            <a:off x="6374736" y="1848546"/>
            <a:ext cx="240269" cy="353495"/>
          </a:xfrm>
          <a:prstGeom prst="rect">
            <a:avLst/>
          </a:prstGeom>
          <a:noFill/>
          <a:ln>
            <a:noFill/>
          </a:ln>
        </p:spPr>
      </p:pic>
      <p:pic>
        <p:nvPicPr>
          <p:cNvPr id="12" name="Google Shape;282;p17">
            <a:extLst>
              <a:ext uri="{FF2B5EF4-FFF2-40B4-BE49-F238E27FC236}">
                <a16:creationId xmlns:a16="http://schemas.microsoft.com/office/drawing/2014/main" id="{8E5363E0-EBF9-2951-6721-0948D2EEC01E}"/>
              </a:ext>
            </a:extLst>
          </p:cNvPr>
          <p:cNvPicPr preferRelativeResize="0"/>
          <p:nvPr/>
        </p:nvPicPr>
        <p:blipFill>
          <a:blip r:embed="rId4">
            <a:alphaModFix/>
          </a:blip>
          <a:stretch>
            <a:fillRect/>
          </a:stretch>
        </p:blipFill>
        <p:spPr>
          <a:xfrm>
            <a:off x="6355505" y="1541267"/>
            <a:ext cx="278727" cy="305096"/>
          </a:xfrm>
          <a:prstGeom prst="rect">
            <a:avLst/>
          </a:prstGeom>
          <a:noFill/>
          <a:ln>
            <a:noFill/>
          </a:ln>
        </p:spPr>
      </p:pic>
      <p:pic>
        <p:nvPicPr>
          <p:cNvPr id="13" name="Google Shape;283;p17">
            <a:extLst>
              <a:ext uri="{FF2B5EF4-FFF2-40B4-BE49-F238E27FC236}">
                <a16:creationId xmlns:a16="http://schemas.microsoft.com/office/drawing/2014/main" id="{DB30C857-838A-59BC-207C-A197F1436BF8}"/>
              </a:ext>
            </a:extLst>
          </p:cNvPr>
          <p:cNvPicPr preferRelativeResize="0"/>
          <p:nvPr/>
        </p:nvPicPr>
        <p:blipFill>
          <a:blip r:embed="rId5">
            <a:alphaModFix/>
          </a:blip>
          <a:stretch>
            <a:fillRect/>
          </a:stretch>
        </p:blipFill>
        <p:spPr>
          <a:xfrm>
            <a:off x="6384405" y="2215722"/>
            <a:ext cx="220937" cy="356256"/>
          </a:xfrm>
          <a:prstGeom prst="rect">
            <a:avLst/>
          </a:prstGeom>
          <a:noFill/>
          <a:ln>
            <a:noFill/>
          </a:ln>
        </p:spPr>
      </p:pic>
      <p:sp>
        <p:nvSpPr>
          <p:cNvPr id="14" name="Google Shape;284;p17">
            <a:extLst>
              <a:ext uri="{FF2B5EF4-FFF2-40B4-BE49-F238E27FC236}">
                <a16:creationId xmlns:a16="http://schemas.microsoft.com/office/drawing/2014/main" id="{9242F38E-9921-BA98-4B3D-B8F635D97BDF}"/>
              </a:ext>
            </a:extLst>
          </p:cNvPr>
          <p:cNvSpPr txBox="1"/>
          <p:nvPr/>
        </p:nvSpPr>
        <p:spPr>
          <a:xfrm>
            <a:off x="6511123" y="165810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15" name="Google Shape;285;p17">
            <a:extLst>
              <a:ext uri="{FF2B5EF4-FFF2-40B4-BE49-F238E27FC236}">
                <a16:creationId xmlns:a16="http://schemas.microsoft.com/office/drawing/2014/main" id="{F92ED67B-6E36-91FF-B154-9ABFF9606E57}"/>
              </a:ext>
            </a:extLst>
          </p:cNvPr>
          <p:cNvSpPr txBox="1"/>
          <p:nvPr/>
        </p:nvSpPr>
        <p:spPr>
          <a:xfrm>
            <a:off x="6511123" y="1999716"/>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pic>
        <p:nvPicPr>
          <p:cNvPr id="16" name="Google Shape;286;p17">
            <a:extLst>
              <a:ext uri="{FF2B5EF4-FFF2-40B4-BE49-F238E27FC236}">
                <a16:creationId xmlns:a16="http://schemas.microsoft.com/office/drawing/2014/main" id="{4B8813E2-FDA7-1066-23DC-47E72B655C2F}"/>
              </a:ext>
            </a:extLst>
          </p:cNvPr>
          <p:cNvPicPr preferRelativeResize="0"/>
          <p:nvPr/>
        </p:nvPicPr>
        <p:blipFill>
          <a:blip r:embed="rId3">
            <a:alphaModFix/>
          </a:blip>
          <a:stretch>
            <a:fillRect/>
          </a:stretch>
        </p:blipFill>
        <p:spPr>
          <a:xfrm>
            <a:off x="7188989" y="1848546"/>
            <a:ext cx="240269" cy="353495"/>
          </a:xfrm>
          <a:prstGeom prst="rect">
            <a:avLst/>
          </a:prstGeom>
          <a:noFill/>
          <a:ln>
            <a:noFill/>
          </a:ln>
        </p:spPr>
      </p:pic>
      <p:pic>
        <p:nvPicPr>
          <p:cNvPr id="17" name="Google Shape;287;p17">
            <a:extLst>
              <a:ext uri="{FF2B5EF4-FFF2-40B4-BE49-F238E27FC236}">
                <a16:creationId xmlns:a16="http://schemas.microsoft.com/office/drawing/2014/main" id="{6A3D62EF-B62D-2F4E-14B7-3845204EC4EE}"/>
              </a:ext>
            </a:extLst>
          </p:cNvPr>
          <p:cNvPicPr preferRelativeResize="0"/>
          <p:nvPr/>
        </p:nvPicPr>
        <p:blipFill>
          <a:blip r:embed="rId4">
            <a:alphaModFix/>
          </a:blip>
          <a:stretch>
            <a:fillRect/>
          </a:stretch>
        </p:blipFill>
        <p:spPr>
          <a:xfrm>
            <a:off x="7169758" y="1541267"/>
            <a:ext cx="278727" cy="305096"/>
          </a:xfrm>
          <a:prstGeom prst="rect">
            <a:avLst/>
          </a:prstGeom>
          <a:noFill/>
          <a:ln>
            <a:noFill/>
          </a:ln>
        </p:spPr>
      </p:pic>
      <p:pic>
        <p:nvPicPr>
          <p:cNvPr id="18" name="Google Shape;288;p17">
            <a:extLst>
              <a:ext uri="{FF2B5EF4-FFF2-40B4-BE49-F238E27FC236}">
                <a16:creationId xmlns:a16="http://schemas.microsoft.com/office/drawing/2014/main" id="{7BEC3F1E-BE89-6F46-DFAE-6CB6776AD2A8}"/>
              </a:ext>
            </a:extLst>
          </p:cNvPr>
          <p:cNvPicPr preferRelativeResize="0"/>
          <p:nvPr/>
        </p:nvPicPr>
        <p:blipFill>
          <a:blip r:embed="rId5">
            <a:alphaModFix/>
          </a:blip>
          <a:stretch>
            <a:fillRect/>
          </a:stretch>
        </p:blipFill>
        <p:spPr>
          <a:xfrm>
            <a:off x="7198658" y="2215722"/>
            <a:ext cx="220937" cy="356256"/>
          </a:xfrm>
          <a:prstGeom prst="rect">
            <a:avLst/>
          </a:prstGeom>
          <a:noFill/>
          <a:ln>
            <a:noFill/>
          </a:ln>
        </p:spPr>
      </p:pic>
      <p:sp>
        <p:nvSpPr>
          <p:cNvPr id="19" name="Google Shape;289;p17">
            <a:extLst>
              <a:ext uri="{FF2B5EF4-FFF2-40B4-BE49-F238E27FC236}">
                <a16:creationId xmlns:a16="http://schemas.microsoft.com/office/drawing/2014/main" id="{CE3A84FE-A5D9-E602-D922-09D4D2FD571B}"/>
              </a:ext>
            </a:extLst>
          </p:cNvPr>
          <p:cNvSpPr txBox="1"/>
          <p:nvPr/>
        </p:nvSpPr>
        <p:spPr>
          <a:xfrm>
            <a:off x="7325376" y="165810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sp>
        <p:nvSpPr>
          <p:cNvPr id="20" name="Google Shape;290;p17">
            <a:extLst>
              <a:ext uri="{FF2B5EF4-FFF2-40B4-BE49-F238E27FC236}">
                <a16:creationId xmlns:a16="http://schemas.microsoft.com/office/drawing/2014/main" id="{2FB162E6-D922-38CF-D958-9395C6480F9F}"/>
              </a:ext>
            </a:extLst>
          </p:cNvPr>
          <p:cNvSpPr txBox="1"/>
          <p:nvPr/>
        </p:nvSpPr>
        <p:spPr>
          <a:xfrm>
            <a:off x="7325376" y="1999716"/>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21" name="Google Shape;291;p17">
            <a:extLst>
              <a:ext uri="{FF2B5EF4-FFF2-40B4-BE49-F238E27FC236}">
                <a16:creationId xmlns:a16="http://schemas.microsoft.com/office/drawing/2014/main" id="{18C92700-48E3-6E40-12E3-B46D5A39CA7E}"/>
              </a:ext>
            </a:extLst>
          </p:cNvPr>
          <p:cNvPicPr preferRelativeResize="0"/>
          <p:nvPr/>
        </p:nvPicPr>
        <p:blipFill>
          <a:blip r:embed="rId3">
            <a:alphaModFix/>
          </a:blip>
          <a:stretch>
            <a:fillRect/>
          </a:stretch>
        </p:blipFill>
        <p:spPr>
          <a:xfrm>
            <a:off x="8122498" y="1848546"/>
            <a:ext cx="240269" cy="353495"/>
          </a:xfrm>
          <a:prstGeom prst="rect">
            <a:avLst/>
          </a:prstGeom>
          <a:noFill/>
          <a:ln>
            <a:noFill/>
          </a:ln>
        </p:spPr>
      </p:pic>
      <p:pic>
        <p:nvPicPr>
          <p:cNvPr id="22" name="Google Shape;292;p17">
            <a:extLst>
              <a:ext uri="{FF2B5EF4-FFF2-40B4-BE49-F238E27FC236}">
                <a16:creationId xmlns:a16="http://schemas.microsoft.com/office/drawing/2014/main" id="{D3F1726D-606C-20DA-5F38-342F0E9559E6}"/>
              </a:ext>
            </a:extLst>
          </p:cNvPr>
          <p:cNvPicPr preferRelativeResize="0"/>
          <p:nvPr/>
        </p:nvPicPr>
        <p:blipFill>
          <a:blip r:embed="rId4">
            <a:alphaModFix/>
          </a:blip>
          <a:stretch>
            <a:fillRect/>
          </a:stretch>
        </p:blipFill>
        <p:spPr>
          <a:xfrm>
            <a:off x="8103267" y="1541267"/>
            <a:ext cx="278727" cy="305096"/>
          </a:xfrm>
          <a:prstGeom prst="rect">
            <a:avLst/>
          </a:prstGeom>
          <a:noFill/>
          <a:ln>
            <a:noFill/>
          </a:ln>
        </p:spPr>
      </p:pic>
      <p:pic>
        <p:nvPicPr>
          <p:cNvPr id="23" name="Google Shape;293;p17">
            <a:extLst>
              <a:ext uri="{FF2B5EF4-FFF2-40B4-BE49-F238E27FC236}">
                <a16:creationId xmlns:a16="http://schemas.microsoft.com/office/drawing/2014/main" id="{7857CE4C-2EA7-8CB1-9B2F-6DFFECDDF45A}"/>
              </a:ext>
            </a:extLst>
          </p:cNvPr>
          <p:cNvPicPr preferRelativeResize="0"/>
          <p:nvPr/>
        </p:nvPicPr>
        <p:blipFill>
          <a:blip r:embed="rId5">
            <a:alphaModFix/>
          </a:blip>
          <a:stretch>
            <a:fillRect/>
          </a:stretch>
        </p:blipFill>
        <p:spPr>
          <a:xfrm>
            <a:off x="8132167" y="2215722"/>
            <a:ext cx="220937" cy="356256"/>
          </a:xfrm>
          <a:prstGeom prst="rect">
            <a:avLst/>
          </a:prstGeom>
          <a:noFill/>
          <a:ln>
            <a:noFill/>
          </a:ln>
        </p:spPr>
      </p:pic>
      <p:sp>
        <p:nvSpPr>
          <p:cNvPr id="24" name="Google Shape;294;p17">
            <a:extLst>
              <a:ext uri="{FF2B5EF4-FFF2-40B4-BE49-F238E27FC236}">
                <a16:creationId xmlns:a16="http://schemas.microsoft.com/office/drawing/2014/main" id="{BF76BFB5-53A8-FC5F-482D-3361FF1E6CAA}"/>
              </a:ext>
            </a:extLst>
          </p:cNvPr>
          <p:cNvSpPr txBox="1"/>
          <p:nvPr/>
        </p:nvSpPr>
        <p:spPr>
          <a:xfrm>
            <a:off x="8258873" y="1658099"/>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sp>
        <p:nvSpPr>
          <p:cNvPr id="25" name="Google Shape;295;p17">
            <a:extLst>
              <a:ext uri="{FF2B5EF4-FFF2-40B4-BE49-F238E27FC236}">
                <a16:creationId xmlns:a16="http://schemas.microsoft.com/office/drawing/2014/main" id="{D13FDEBE-7A36-5A8A-287F-CD2128B3F862}"/>
              </a:ext>
            </a:extLst>
          </p:cNvPr>
          <p:cNvSpPr txBox="1"/>
          <p:nvPr/>
        </p:nvSpPr>
        <p:spPr>
          <a:xfrm>
            <a:off x="8258873" y="2011869"/>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cxnSp>
        <p:nvCxnSpPr>
          <p:cNvPr id="26" name="Google Shape;296;p17">
            <a:extLst>
              <a:ext uri="{FF2B5EF4-FFF2-40B4-BE49-F238E27FC236}">
                <a16:creationId xmlns:a16="http://schemas.microsoft.com/office/drawing/2014/main" id="{AFC9373D-7148-8E26-E568-0FAD765584AA}"/>
              </a:ext>
            </a:extLst>
          </p:cNvPr>
          <p:cNvCxnSpPr/>
          <p:nvPr/>
        </p:nvCxnSpPr>
        <p:spPr>
          <a:xfrm>
            <a:off x="6896432" y="1719661"/>
            <a:ext cx="186300" cy="0"/>
          </a:xfrm>
          <a:prstGeom prst="straightConnector1">
            <a:avLst/>
          </a:prstGeom>
          <a:noFill/>
          <a:ln w="28575" cap="flat" cmpd="sng">
            <a:solidFill>
              <a:srgbClr val="E06666"/>
            </a:solidFill>
            <a:prstDash val="solid"/>
            <a:round/>
            <a:headEnd type="none" w="med" len="med"/>
            <a:tailEnd type="triangle" w="med" len="med"/>
          </a:ln>
        </p:spPr>
      </p:cxnSp>
      <p:cxnSp>
        <p:nvCxnSpPr>
          <p:cNvPr id="27" name="Google Shape;297;p17">
            <a:extLst>
              <a:ext uri="{FF2B5EF4-FFF2-40B4-BE49-F238E27FC236}">
                <a16:creationId xmlns:a16="http://schemas.microsoft.com/office/drawing/2014/main" id="{E15FF9DB-AAFB-9B60-8698-ABEC67A21A55}"/>
              </a:ext>
            </a:extLst>
          </p:cNvPr>
          <p:cNvCxnSpPr>
            <a:cxnSpLocks/>
          </p:cNvCxnSpPr>
          <p:nvPr/>
        </p:nvCxnSpPr>
        <p:spPr>
          <a:xfrm>
            <a:off x="7664274" y="1728284"/>
            <a:ext cx="261467" cy="0"/>
          </a:xfrm>
          <a:prstGeom prst="straightConnector1">
            <a:avLst/>
          </a:prstGeom>
          <a:noFill/>
          <a:ln w="28575" cap="flat" cmpd="sng">
            <a:solidFill>
              <a:srgbClr val="E06666"/>
            </a:solidFill>
            <a:prstDash val="dot"/>
            <a:round/>
            <a:headEnd type="none" w="med" len="med"/>
            <a:tailEnd type="none" w="med" len="med"/>
          </a:ln>
        </p:spPr>
      </p:cxnSp>
      <p:cxnSp>
        <p:nvCxnSpPr>
          <p:cNvPr id="28" name="Google Shape;298;p17">
            <a:extLst>
              <a:ext uri="{FF2B5EF4-FFF2-40B4-BE49-F238E27FC236}">
                <a16:creationId xmlns:a16="http://schemas.microsoft.com/office/drawing/2014/main" id="{D9E20981-B261-66C8-3AB7-47157FA6A5CC}"/>
              </a:ext>
            </a:extLst>
          </p:cNvPr>
          <p:cNvCxnSpPr>
            <a:cxnSpLocks/>
          </p:cNvCxnSpPr>
          <p:nvPr/>
        </p:nvCxnSpPr>
        <p:spPr>
          <a:xfrm>
            <a:off x="7892348" y="1733430"/>
            <a:ext cx="159739" cy="0"/>
          </a:xfrm>
          <a:prstGeom prst="straightConnector1">
            <a:avLst/>
          </a:prstGeom>
          <a:noFill/>
          <a:ln w="28575" cap="flat" cmpd="sng">
            <a:solidFill>
              <a:srgbClr val="E06666"/>
            </a:solidFill>
            <a:prstDash val="solid"/>
            <a:round/>
            <a:headEnd type="none" w="med" len="med"/>
            <a:tailEnd type="triangle" w="med" len="med"/>
          </a:ln>
        </p:spPr>
      </p:cxnSp>
      <p:pic>
        <p:nvPicPr>
          <p:cNvPr id="29" name="Google Shape;299;p17">
            <a:extLst>
              <a:ext uri="{FF2B5EF4-FFF2-40B4-BE49-F238E27FC236}">
                <a16:creationId xmlns:a16="http://schemas.microsoft.com/office/drawing/2014/main" id="{E5276837-8428-9C97-C6B3-14AFA1D34ECE}"/>
              </a:ext>
            </a:extLst>
          </p:cNvPr>
          <p:cNvPicPr preferRelativeResize="0"/>
          <p:nvPr/>
        </p:nvPicPr>
        <p:blipFill>
          <a:blip r:embed="rId4">
            <a:alphaModFix/>
          </a:blip>
          <a:stretch>
            <a:fillRect/>
          </a:stretch>
        </p:blipFill>
        <p:spPr>
          <a:xfrm>
            <a:off x="6366035" y="591810"/>
            <a:ext cx="278727" cy="305096"/>
          </a:xfrm>
          <a:prstGeom prst="rect">
            <a:avLst/>
          </a:prstGeom>
          <a:noFill/>
          <a:ln>
            <a:noFill/>
          </a:ln>
        </p:spPr>
      </p:pic>
      <p:sp>
        <p:nvSpPr>
          <p:cNvPr id="30" name="Google Shape;300;p17">
            <a:extLst>
              <a:ext uri="{FF2B5EF4-FFF2-40B4-BE49-F238E27FC236}">
                <a16:creationId xmlns:a16="http://schemas.microsoft.com/office/drawing/2014/main" id="{C011EAA3-8CAF-00E6-0D28-93F219DCE19B}"/>
              </a:ext>
            </a:extLst>
          </p:cNvPr>
          <p:cNvSpPr txBox="1"/>
          <p:nvPr/>
        </p:nvSpPr>
        <p:spPr>
          <a:xfrm>
            <a:off x="6530315" y="708452"/>
            <a:ext cx="2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31" name="Google Shape;301;p17">
            <a:extLst>
              <a:ext uri="{FF2B5EF4-FFF2-40B4-BE49-F238E27FC236}">
                <a16:creationId xmlns:a16="http://schemas.microsoft.com/office/drawing/2014/main" id="{D98619A5-74E0-10E4-EE2C-C5E483A2D7FC}"/>
              </a:ext>
            </a:extLst>
          </p:cNvPr>
          <p:cNvPicPr preferRelativeResize="0"/>
          <p:nvPr/>
        </p:nvPicPr>
        <p:blipFill>
          <a:blip r:embed="rId4">
            <a:alphaModFix/>
          </a:blip>
          <a:stretch>
            <a:fillRect/>
          </a:stretch>
        </p:blipFill>
        <p:spPr>
          <a:xfrm>
            <a:off x="7125213" y="581757"/>
            <a:ext cx="278727" cy="305096"/>
          </a:xfrm>
          <a:prstGeom prst="rect">
            <a:avLst/>
          </a:prstGeom>
          <a:noFill/>
          <a:ln>
            <a:noFill/>
          </a:ln>
        </p:spPr>
      </p:pic>
      <p:pic>
        <p:nvPicPr>
          <p:cNvPr id="32" name="Google Shape;302;p17">
            <a:extLst>
              <a:ext uri="{FF2B5EF4-FFF2-40B4-BE49-F238E27FC236}">
                <a16:creationId xmlns:a16="http://schemas.microsoft.com/office/drawing/2014/main" id="{1FFD958C-6F57-5C1C-3A49-7A3116CF3521}"/>
              </a:ext>
            </a:extLst>
          </p:cNvPr>
          <p:cNvPicPr preferRelativeResize="0"/>
          <p:nvPr/>
        </p:nvPicPr>
        <p:blipFill>
          <a:blip r:embed="rId4">
            <a:alphaModFix/>
          </a:blip>
          <a:stretch>
            <a:fillRect/>
          </a:stretch>
        </p:blipFill>
        <p:spPr>
          <a:xfrm>
            <a:off x="8099427" y="577854"/>
            <a:ext cx="278727" cy="305096"/>
          </a:xfrm>
          <a:prstGeom prst="rect">
            <a:avLst/>
          </a:prstGeom>
          <a:noFill/>
          <a:ln>
            <a:noFill/>
          </a:ln>
        </p:spPr>
      </p:pic>
      <p:sp>
        <p:nvSpPr>
          <p:cNvPr id="33" name="Google Shape;303;p17">
            <a:extLst>
              <a:ext uri="{FF2B5EF4-FFF2-40B4-BE49-F238E27FC236}">
                <a16:creationId xmlns:a16="http://schemas.microsoft.com/office/drawing/2014/main" id="{02649BC1-C4F6-0F81-D7FF-FE767E0F31C3}"/>
              </a:ext>
            </a:extLst>
          </p:cNvPr>
          <p:cNvSpPr txBox="1"/>
          <p:nvPr/>
        </p:nvSpPr>
        <p:spPr>
          <a:xfrm>
            <a:off x="7267972" y="708450"/>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34" name="Google Shape;304;p17">
            <a:extLst>
              <a:ext uri="{FF2B5EF4-FFF2-40B4-BE49-F238E27FC236}">
                <a16:creationId xmlns:a16="http://schemas.microsoft.com/office/drawing/2014/main" id="{B01B412F-240F-C16A-9409-E4A520A3AF87}"/>
              </a:ext>
            </a:extLst>
          </p:cNvPr>
          <p:cNvSpPr txBox="1"/>
          <p:nvPr/>
        </p:nvSpPr>
        <p:spPr>
          <a:xfrm>
            <a:off x="8263715" y="694500"/>
            <a:ext cx="33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latin typeface="Calibri"/>
                <a:ea typeface="Calibri"/>
                <a:cs typeface="Calibri"/>
                <a:sym typeface="Calibri"/>
              </a:rPr>
              <a:t>H-1</a:t>
            </a:r>
            <a:endParaRPr sz="800">
              <a:solidFill>
                <a:srgbClr val="000000"/>
              </a:solidFill>
              <a:latin typeface="Calibri"/>
              <a:ea typeface="Calibri"/>
              <a:cs typeface="Calibri"/>
              <a:sym typeface="Calibri"/>
            </a:endParaRPr>
          </a:p>
        </p:txBody>
      </p:sp>
      <p:cxnSp>
        <p:nvCxnSpPr>
          <p:cNvPr id="35" name="Google Shape;305;p17">
            <a:extLst>
              <a:ext uri="{FF2B5EF4-FFF2-40B4-BE49-F238E27FC236}">
                <a16:creationId xmlns:a16="http://schemas.microsoft.com/office/drawing/2014/main" id="{4F5E5C7C-54AF-9D05-88FA-E4CD66D43FC9}"/>
              </a:ext>
            </a:extLst>
          </p:cNvPr>
          <p:cNvCxnSpPr/>
          <p:nvPr/>
        </p:nvCxnSpPr>
        <p:spPr>
          <a:xfrm>
            <a:off x="6622668" y="711022"/>
            <a:ext cx="232800" cy="0"/>
          </a:xfrm>
          <a:prstGeom prst="straightConnector1">
            <a:avLst/>
          </a:prstGeom>
          <a:noFill/>
          <a:ln w="28575" cap="flat" cmpd="sng">
            <a:solidFill>
              <a:srgbClr val="E06666"/>
            </a:solidFill>
            <a:prstDash val="solid"/>
            <a:round/>
            <a:headEnd type="none" w="med" len="med"/>
            <a:tailEnd type="none" w="med" len="med"/>
          </a:ln>
        </p:spPr>
      </p:cxnSp>
      <p:cxnSp>
        <p:nvCxnSpPr>
          <p:cNvPr id="36" name="Google Shape;306;p17">
            <a:extLst>
              <a:ext uri="{FF2B5EF4-FFF2-40B4-BE49-F238E27FC236}">
                <a16:creationId xmlns:a16="http://schemas.microsoft.com/office/drawing/2014/main" id="{0B91E893-DB3B-AD36-6150-68B8F3238888}"/>
              </a:ext>
            </a:extLst>
          </p:cNvPr>
          <p:cNvCxnSpPr>
            <a:endCxn id="4" idx="1"/>
          </p:cNvCxnSpPr>
          <p:nvPr/>
        </p:nvCxnSpPr>
        <p:spPr>
          <a:xfrm rot="-5400000" flipH="1">
            <a:off x="6462102" y="1104684"/>
            <a:ext cx="1011300" cy="218700"/>
          </a:xfrm>
          <a:prstGeom prst="bentConnector2">
            <a:avLst/>
          </a:prstGeom>
          <a:noFill/>
          <a:ln w="28575" cap="flat" cmpd="sng">
            <a:solidFill>
              <a:srgbClr val="E06666"/>
            </a:solidFill>
            <a:prstDash val="solid"/>
            <a:round/>
            <a:headEnd type="none" w="med" len="med"/>
            <a:tailEnd type="none" w="med" len="med"/>
          </a:ln>
        </p:spPr>
      </p:cxnSp>
      <p:cxnSp>
        <p:nvCxnSpPr>
          <p:cNvPr id="37" name="Google Shape;307;p17">
            <a:extLst>
              <a:ext uri="{FF2B5EF4-FFF2-40B4-BE49-F238E27FC236}">
                <a16:creationId xmlns:a16="http://schemas.microsoft.com/office/drawing/2014/main" id="{A98E0D39-67E5-2DD4-E34D-35C4A09A3F26}"/>
              </a:ext>
            </a:extLst>
          </p:cNvPr>
          <p:cNvCxnSpPr/>
          <p:nvPr/>
        </p:nvCxnSpPr>
        <p:spPr>
          <a:xfrm>
            <a:off x="7429254" y="717085"/>
            <a:ext cx="256200" cy="0"/>
          </a:xfrm>
          <a:prstGeom prst="straightConnector1">
            <a:avLst/>
          </a:prstGeom>
          <a:noFill/>
          <a:ln w="28575" cap="flat" cmpd="sng">
            <a:solidFill>
              <a:srgbClr val="E06666"/>
            </a:solidFill>
            <a:prstDash val="solid"/>
            <a:round/>
            <a:headEnd type="none" w="med" len="med"/>
            <a:tailEnd type="none" w="med" len="med"/>
          </a:ln>
        </p:spPr>
      </p:cxnSp>
      <p:cxnSp>
        <p:nvCxnSpPr>
          <p:cNvPr id="38" name="Google Shape;308;p17">
            <a:extLst>
              <a:ext uri="{FF2B5EF4-FFF2-40B4-BE49-F238E27FC236}">
                <a16:creationId xmlns:a16="http://schemas.microsoft.com/office/drawing/2014/main" id="{BB5D0DAE-3BB5-80A0-5EE8-04757529DE95}"/>
              </a:ext>
            </a:extLst>
          </p:cNvPr>
          <p:cNvCxnSpPr/>
          <p:nvPr/>
        </p:nvCxnSpPr>
        <p:spPr>
          <a:xfrm rot="10800000">
            <a:off x="7676876" y="722135"/>
            <a:ext cx="0" cy="1001100"/>
          </a:xfrm>
          <a:prstGeom prst="straightConnector1">
            <a:avLst/>
          </a:prstGeom>
          <a:noFill/>
          <a:ln w="28575" cap="flat" cmpd="sng">
            <a:solidFill>
              <a:srgbClr val="E06666"/>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2" name="Google Shape;272;p17"/>
          <p:cNvSpPr/>
          <p:nvPr/>
        </p:nvSpPr>
        <p:spPr>
          <a:xfrm>
            <a:off x="6118585" y="520037"/>
            <a:ext cx="2659800" cy="218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17"/>
          <p:cNvSpPr txBox="1"/>
          <p:nvPr/>
        </p:nvSpPr>
        <p:spPr>
          <a:xfrm>
            <a:off x="3665225" y="2941325"/>
            <a:ext cx="5280600" cy="14553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The </a:t>
            </a:r>
            <a:r>
              <a:rPr lang="en" sz="2000" b="1">
                <a:solidFill>
                  <a:srgbClr val="0C0C0C"/>
                </a:solidFill>
                <a:latin typeface="Calibri"/>
                <a:ea typeface="Calibri"/>
                <a:cs typeface="Calibri"/>
                <a:sym typeface="Calibri"/>
              </a:rPr>
              <a:t>recurrent neural network (RNN)</a:t>
            </a:r>
            <a:r>
              <a:rPr lang="en" sz="2000">
                <a:solidFill>
                  <a:srgbClr val="0C0C0C"/>
                </a:solidFill>
                <a:latin typeface="Calibri"/>
                <a:ea typeface="Calibri"/>
                <a:cs typeface="Calibri"/>
                <a:sym typeface="Calibri"/>
              </a:rPr>
              <a:t> addresses this by generating a high-dimensional latent vector	 at each step, which is decoded to produce the output, and also passed along to the subsequent time step as an additional input.</a:t>
            </a:r>
            <a:endParaRPr sz="2000">
              <a:solidFill>
                <a:srgbClr val="0C0C0C"/>
              </a:solidFill>
              <a:latin typeface="Calibri"/>
              <a:ea typeface="Calibri"/>
              <a:cs typeface="Calibri"/>
              <a:sym typeface="Calibri"/>
            </a:endParaRPr>
          </a:p>
        </p:txBody>
      </p:sp>
      <p:pic>
        <p:nvPicPr>
          <p:cNvPr id="269" name="Google Shape;269;p17"/>
          <p:cNvPicPr preferRelativeResize="0"/>
          <p:nvPr/>
        </p:nvPicPr>
        <p:blipFill>
          <a:blip r:embed="rId3">
            <a:alphaModFix/>
          </a:blip>
          <a:stretch>
            <a:fillRect/>
          </a:stretch>
        </p:blipFill>
        <p:spPr>
          <a:xfrm>
            <a:off x="4477888" y="3522895"/>
            <a:ext cx="186300" cy="263904"/>
          </a:xfrm>
          <a:prstGeom prst="rect">
            <a:avLst/>
          </a:prstGeom>
          <a:noFill/>
          <a:ln>
            <a:noFill/>
          </a:ln>
        </p:spPr>
      </p:pic>
      <p:pic>
        <p:nvPicPr>
          <p:cNvPr id="270" name="Google Shape;270;p17"/>
          <p:cNvPicPr preferRelativeResize="0"/>
          <p:nvPr/>
        </p:nvPicPr>
        <p:blipFill>
          <a:blip r:embed="rId4">
            <a:alphaModFix/>
          </a:blip>
          <a:stretch>
            <a:fillRect/>
          </a:stretch>
        </p:blipFill>
        <p:spPr>
          <a:xfrm>
            <a:off x="150640" y="2717775"/>
            <a:ext cx="3415526" cy="2307250"/>
          </a:xfrm>
          <a:prstGeom prst="rect">
            <a:avLst/>
          </a:prstGeom>
          <a:noFill/>
          <a:ln>
            <a:noFill/>
          </a:ln>
        </p:spPr>
      </p:pic>
      <p:sp>
        <p:nvSpPr>
          <p:cNvPr id="271" name="Google Shape;271;p17"/>
          <p:cNvSpPr txBox="1">
            <a:spLocks noGrp="1"/>
          </p:cNvSpPr>
          <p:nvPr>
            <p:ph type="title"/>
          </p:nvPr>
        </p:nvSpPr>
        <p:spPr>
          <a:xfrm>
            <a:off x="83100" y="64025"/>
            <a:ext cx="57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Architectures: FNN &amp; RNN</a:t>
            </a:r>
            <a:endParaRPr>
              <a:latin typeface="Calibri"/>
              <a:ea typeface="Calibri"/>
              <a:cs typeface="Calibri"/>
              <a:sym typeface="Calibri"/>
            </a:endParaRPr>
          </a:p>
        </p:txBody>
      </p:sp>
      <p:sp>
        <p:nvSpPr>
          <p:cNvPr id="273" name="Google Shape;273;p17"/>
          <p:cNvSpPr/>
          <p:nvPr/>
        </p:nvSpPr>
        <p:spPr>
          <a:xfrm>
            <a:off x="7077102" y="1928573"/>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17"/>
          <p:cNvSpPr/>
          <p:nvPr/>
        </p:nvSpPr>
        <p:spPr>
          <a:xfrm>
            <a:off x="7077102" y="1559034"/>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17"/>
          <p:cNvSpPr/>
          <p:nvPr/>
        </p:nvSpPr>
        <p:spPr>
          <a:xfrm>
            <a:off x="8059153" y="1928573"/>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17"/>
          <p:cNvSpPr/>
          <p:nvPr/>
        </p:nvSpPr>
        <p:spPr>
          <a:xfrm>
            <a:off x="8059153" y="1559034"/>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17"/>
          <p:cNvSpPr/>
          <p:nvPr/>
        </p:nvSpPr>
        <p:spPr>
          <a:xfrm>
            <a:off x="6262850" y="1610087"/>
            <a:ext cx="546600" cy="9042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17"/>
          <p:cNvSpPr/>
          <p:nvPr/>
        </p:nvSpPr>
        <p:spPr>
          <a:xfrm>
            <a:off x="6342987" y="945991"/>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279" name="Google Shape;279;p17"/>
          <p:cNvSpPr/>
          <p:nvPr/>
        </p:nvSpPr>
        <p:spPr>
          <a:xfrm>
            <a:off x="7117964" y="945991"/>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280" name="Google Shape;280;p17"/>
          <p:cNvSpPr/>
          <p:nvPr/>
        </p:nvSpPr>
        <p:spPr>
          <a:xfrm>
            <a:off x="8129162" y="945985"/>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pic>
        <p:nvPicPr>
          <p:cNvPr id="281" name="Google Shape;281;p17"/>
          <p:cNvPicPr preferRelativeResize="0"/>
          <p:nvPr/>
        </p:nvPicPr>
        <p:blipFill>
          <a:blip r:embed="rId5">
            <a:alphaModFix/>
          </a:blip>
          <a:stretch>
            <a:fillRect/>
          </a:stretch>
        </p:blipFill>
        <p:spPr>
          <a:xfrm>
            <a:off x="6374736" y="1848546"/>
            <a:ext cx="240269" cy="353495"/>
          </a:xfrm>
          <a:prstGeom prst="rect">
            <a:avLst/>
          </a:prstGeom>
          <a:noFill/>
          <a:ln>
            <a:noFill/>
          </a:ln>
        </p:spPr>
      </p:pic>
      <p:pic>
        <p:nvPicPr>
          <p:cNvPr id="282" name="Google Shape;282;p17"/>
          <p:cNvPicPr preferRelativeResize="0"/>
          <p:nvPr/>
        </p:nvPicPr>
        <p:blipFill>
          <a:blip r:embed="rId6">
            <a:alphaModFix/>
          </a:blip>
          <a:stretch>
            <a:fillRect/>
          </a:stretch>
        </p:blipFill>
        <p:spPr>
          <a:xfrm>
            <a:off x="6355505" y="1541267"/>
            <a:ext cx="278727" cy="305096"/>
          </a:xfrm>
          <a:prstGeom prst="rect">
            <a:avLst/>
          </a:prstGeom>
          <a:noFill/>
          <a:ln>
            <a:noFill/>
          </a:ln>
        </p:spPr>
      </p:pic>
      <p:pic>
        <p:nvPicPr>
          <p:cNvPr id="283" name="Google Shape;283;p17"/>
          <p:cNvPicPr preferRelativeResize="0"/>
          <p:nvPr/>
        </p:nvPicPr>
        <p:blipFill>
          <a:blip r:embed="rId7">
            <a:alphaModFix/>
          </a:blip>
          <a:stretch>
            <a:fillRect/>
          </a:stretch>
        </p:blipFill>
        <p:spPr>
          <a:xfrm>
            <a:off x="6384405" y="2215722"/>
            <a:ext cx="220937" cy="356256"/>
          </a:xfrm>
          <a:prstGeom prst="rect">
            <a:avLst/>
          </a:prstGeom>
          <a:noFill/>
          <a:ln>
            <a:noFill/>
          </a:ln>
        </p:spPr>
      </p:pic>
      <p:sp>
        <p:nvSpPr>
          <p:cNvPr id="284" name="Google Shape;284;p17"/>
          <p:cNvSpPr txBox="1"/>
          <p:nvPr/>
        </p:nvSpPr>
        <p:spPr>
          <a:xfrm>
            <a:off x="6511123" y="165810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285" name="Google Shape;285;p17"/>
          <p:cNvSpPr txBox="1"/>
          <p:nvPr/>
        </p:nvSpPr>
        <p:spPr>
          <a:xfrm>
            <a:off x="6511123" y="1999716"/>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pic>
        <p:nvPicPr>
          <p:cNvPr id="286" name="Google Shape;286;p17"/>
          <p:cNvPicPr preferRelativeResize="0"/>
          <p:nvPr/>
        </p:nvPicPr>
        <p:blipFill>
          <a:blip r:embed="rId5">
            <a:alphaModFix/>
          </a:blip>
          <a:stretch>
            <a:fillRect/>
          </a:stretch>
        </p:blipFill>
        <p:spPr>
          <a:xfrm>
            <a:off x="7188989" y="1848546"/>
            <a:ext cx="240269" cy="353495"/>
          </a:xfrm>
          <a:prstGeom prst="rect">
            <a:avLst/>
          </a:prstGeom>
          <a:noFill/>
          <a:ln>
            <a:noFill/>
          </a:ln>
        </p:spPr>
      </p:pic>
      <p:pic>
        <p:nvPicPr>
          <p:cNvPr id="287" name="Google Shape;287;p17"/>
          <p:cNvPicPr preferRelativeResize="0"/>
          <p:nvPr/>
        </p:nvPicPr>
        <p:blipFill>
          <a:blip r:embed="rId6">
            <a:alphaModFix/>
          </a:blip>
          <a:stretch>
            <a:fillRect/>
          </a:stretch>
        </p:blipFill>
        <p:spPr>
          <a:xfrm>
            <a:off x="7169758" y="1541267"/>
            <a:ext cx="278727" cy="305096"/>
          </a:xfrm>
          <a:prstGeom prst="rect">
            <a:avLst/>
          </a:prstGeom>
          <a:noFill/>
          <a:ln>
            <a:noFill/>
          </a:ln>
        </p:spPr>
      </p:pic>
      <p:pic>
        <p:nvPicPr>
          <p:cNvPr id="288" name="Google Shape;288;p17"/>
          <p:cNvPicPr preferRelativeResize="0"/>
          <p:nvPr/>
        </p:nvPicPr>
        <p:blipFill>
          <a:blip r:embed="rId7">
            <a:alphaModFix/>
          </a:blip>
          <a:stretch>
            <a:fillRect/>
          </a:stretch>
        </p:blipFill>
        <p:spPr>
          <a:xfrm>
            <a:off x="7198658" y="2215722"/>
            <a:ext cx="220937" cy="356256"/>
          </a:xfrm>
          <a:prstGeom prst="rect">
            <a:avLst/>
          </a:prstGeom>
          <a:noFill/>
          <a:ln>
            <a:noFill/>
          </a:ln>
        </p:spPr>
      </p:pic>
      <p:sp>
        <p:nvSpPr>
          <p:cNvPr id="289" name="Google Shape;289;p17"/>
          <p:cNvSpPr txBox="1"/>
          <p:nvPr/>
        </p:nvSpPr>
        <p:spPr>
          <a:xfrm>
            <a:off x="7325376" y="165810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sp>
        <p:nvSpPr>
          <p:cNvPr id="290" name="Google Shape;290;p17"/>
          <p:cNvSpPr txBox="1"/>
          <p:nvPr/>
        </p:nvSpPr>
        <p:spPr>
          <a:xfrm>
            <a:off x="7325376" y="1999716"/>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291" name="Google Shape;291;p17"/>
          <p:cNvPicPr preferRelativeResize="0"/>
          <p:nvPr/>
        </p:nvPicPr>
        <p:blipFill>
          <a:blip r:embed="rId5">
            <a:alphaModFix/>
          </a:blip>
          <a:stretch>
            <a:fillRect/>
          </a:stretch>
        </p:blipFill>
        <p:spPr>
          <a:xfrm>
            <a:off x="8122498" y="1848546"/>
            <a:ext cx="240269" cy="353495"/>
          </a:xfrm>
          <a:prstGeom prst="rect">
            <a:avLst/>
          </a:prstGeom>
          <a:noFill/>
          <a:ln>
            <a:noFill/>
          </a:ln>
        </p:spPr>
      </p:pic>
      <p:pic>
        <p:nvPicPr>
          <p:cNvPr id="292" name="Google Shape;292;p17"/>
          <p:cNvPicPr preferRelativeResize="0"/>
          <p:nvPr/>
        </p:nvPicPr>
        <p:blipFill>
          <a:blip r:embed="rId6">
            <a:alphaModFix/>
          </a:blip>
          <a:stretch>
            <a:fillRect/>
          </a:stretch>
        </p:blipFill>
        <p:spPr>
          <a:xfrm>
            <a:off x="8103267" y="1541267"/>
            <a:ext cx="278727" cy="305096"/>
          </a:xfrm>
          <a:prstGeom prst="rect">
            <a:avLst/>
          </a:prstGeom>
          <a:noFill/>
          <a:ln>
            <a:noFill/>
          </a:ln>
        </p:spPr>
      </p:pic>
      <p:pic>
        <p:nvPicPr>
          <p:cNvPr id="293" name="Google Shape;293;p17"/>
          <p:cNvPicPr preferRelativeResize="0"/>
          <p:nvPr/>
        </p:nvPicPr>
        <p:blipFill>
          <a:blip r:embed="rId7">
            <a:alphaModFix/>
          </a:blip>
          <a:stretch>
            <a:fillRect/>
          </a:stretch>
        </p:blipFill>
        <p:spPr>
          <a:xfrm>
            <a:off x="8132167" y="2215722"/>
            <a:ext cx="220937" cy="356256"/>
          </a:xfrm>
          <a:prstGeom prst="rect">
            <a:avLst/>
          </a:prstGeom>
          <a:noFill/>
          <a:ln>
            <a:noFill/>
          </a:ln>
        </p:spPr>
      </p:pic>
      <p:sp>
        <p:nvSpPr>
          <p:cNvPr id="294" name="Google Shape;294;p17"/>
          <p:cNvSpPr txBox="1"/>
          <p:nvPr/>
        </p:nvSpPr>
        <p:spPr>
          <a:xfrm>
            <a:off x="8258873" y="1658099"/>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sp>
        <p:nvSpPr>
          <p:cNvPr id="295" name="Google Shape;295;p17"/>
          <p:cNvSpPr txBox="1"/>
          <p:nvPr/>
        </p:nvSpPr>
        <p:spPr>
          <a:xfrm>
            <a:off x="8258873" y="2011869"/>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cxnSp>
        <p:nvCxnSpPr>
          <p:cNvPr id="296" name="Google Shape;296;p17"/>
          <p:cNvCxnSpPr/>
          <p:nvPr/>
        </p:nvCxnSpPr>
        <p:spPr>
          <a:xfrm>
            <a:off x="6896432" y="1719661"/>
            <a:ext cx="186300" cy="0"/>
          </a:xfrm>
          <a:prstGeom prst="straightConnector1">
            <a:avLst/>
          </a:prstGeom>
          <a:noFill/>
          <a:ln w="28575" cap="flat" cmpd="sng">
            <a:solidFill>
              <a:srgbClr val="E06666"/>
            </a:solidFill>
            <a:prstDash val="solid"/>
            <a:round/>
            <a:headEnd type="none" w="med" len="med"/>
            <a:tailEnd type="triangle" w="med" len="med"/>
          </a:ln>
        </p:spPr>
      </p:cxnSp>
      <p:cxnSp>
        <p:nvCxnSpPr>
          <p:cNvPr id="297" name="Google Shape;297;p17"/>
          <p:cNvCxnSpPr>
            <a:cxnSpLocks/>
          </p:cNvCxnSpPr>
          <p:nvPr/>
        </p:nvCxnSpPr>
        <p:spPr>
          <a:xfrm>
            <a:off x="7664274" y="1728284"/>
            <a:ext cx="261467" cy="0"/>
          </a:xfrm>
          <a:prstGeom prst="straightConnector1">
            <a:avLst/>
          </a:prstGeom>
          <a:noFill/>
          <a:ln w="28575" cap="flat" cmpd="sng">
            <a:solidFill>
              <a:srgbClr val="E06666"/>
            </a:solidFill>
            <a:prstDash val="dot"/>
            <a:round/>
            <a:headEnd type="none" w="med" len="med"/>
            <a:tailEnd type="none" w="med" len="med"/>
          </a:ln>
        </p:spPr>
      </p:cxnSp>
      <p:cxnSp>
        <p:nvCxnSpPr>
          <p:cNvPr id="298" name="Google Shape;298;p17"/>
          <p:cNvCxnSpPr>
            <a:cxnSpLocks/>
          </p:cNvCxnSpPr>
          <p:nvPr/>
        </p:nvCxnSpPr>
        <p:spPr>
          <a:xfrm>
            <a:off x="7892348" y="1733430"/>
            <a:ext cx="159739" cy="0"/>
          </a:xfrm>
          <a:prstGeom prst="straightConnector1">
            <a:avLst/>
          </a:prstGeom>
          <a:noFill/>
          <a:ln w="28575" cap="flat" cmpd="sng">
            <a:solidFill>
              <a:srgbClr val="E06666"/>
            </a:solidFill>
            <a:prstDash val="solid"/>
            <a:round/>
            <a:headEnd type="none" w="med" len="med"/>
            <a:tailEnd type="triangle" w="med" len="med"/>
          </a:ln>
        </p:spPr>
      </p:cxnSp>
      <p:pic>
        <p:nvPicPr>
          <p:cNvPr id="299" name="Google Shape;299;p17"/>
          <p:cNvPicPr preferRelativeResize="0"/>
          <p:nvPr/>
        </p:nvPicPr>
        <p:blipFill>
          <a:blip r:embed="rId6">
            <a:alphaModFix/>
          </a:blip>
          <a:stretch>
            <a:fillRect/>
          </a:stretch>
        </p:blipFill>
        <p:spPr>
          <a:xfrm>
            <a:off x="6366035" y="591810"/>
            <a:ext cx="278727" cy="305096"/>
          </a:xfrm>
          <a:prstGeom prst="rect">
            <a:avLst/>
          </a:prstGeom>
          <a:noFill/>
          <a:ln>
            <a:noFill/>
          </a:ln>
        </p:spPr>
      </p:pic>
      <p:sp>
        <p:nvSpPr>
          <p:cNvPr id="300" name="Google Shape;300;p17"/>
          <p:cNvSpPr txBox="1"/>
          <p:nvPr/>
        </p:nvSpPr>
        <p:spPr>
          <a:xfrm>
            <a:off x="6530315" y="708452"/>
            <a:ext cx="2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301" name="Google Shape;301;p17"/>
          <p:cNvPicPr preferRelativeResize="0"/>
          <p:nvPr/>
        </p:nvPicPr>
        <p:blipFill>
          <a:blip r:embed="rId6">
            <a:alphaModFix/>
          </a:blip>
          <a:stretch>
            <a:fillRect/>
          </a:stretch>
        </p:blipFill>
        <p:spPr>
          <a:xfrm>
            <a:off x="7125213" y="581757"/>
            <a:ext cx="278727" cy="305096"/>
          </a:xfrm>
          <a:prstGeom prst="rect">
            <a:avLst/>
          </a:prstGeom>
          <a:noFill/>
          <a:ln>
            <a:noFill/>
          </a:ln>
        </p:spPr>
      </p:pic>
      <p:pic>
        <p:nvPicPr>
          <p:cNvPr id="302" name="Google Shape;302;p17"/>
          <p:cNvPicPr preferRelativeResize="0"/>
          <p:nvPr/>
        </p:nvPicPr>
        <p:blipFill>
          <a:blip r:embed="rId6">
            <a:alphaModFix/>
          </a:blip>
          <a:stretch>
            <a:fillRect/>
          </a:stretch>
        </p:blipFill>
        <p:spPr>
          <a:xfrm>
            <a:off x="8099427" y="577854"/>
            <a:ext cx="278727" cy="305096"/>
          </a:xfrm>
          <a:prstGeom prst="rect">
            <a:avLst/>
          </a:prstGeom>
          <a:noFill/>
          <a:ln>
            <a:noFill/>
          </a:ln>
        </p:spPr>
      </p:pic>
      <p:sp>
        <p:nvSpPr>
          <p:cNvPr id="303" name="Google Shape;303;p17"/>
          <p:cNvSpPr txBox="1"/>
          <p:nvPr/>
        </p:nvSpPr>
        <p:spPr>
          <a:xfrm>
            <a:off x="7267972" y="708450"/>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304" name="Google Shape;304;p17"/>
          <p:cNvSpPr txBox="1"/>
          <p:nvPr/>
        </p:nvSpPr>
        <p:spPr>
          <a:xfrm>
            <a:off x="8263715" y="694500"/>
            <a:ext cx="33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latin typeface="Calibri"/>
                <a:ea typeface="Calibri"/>
                <a:cs typeface="Calibri"/>
                <a:sym typeface="Calibri"/>
              </a:rPr>
              <a:t>H-1</a:t>
            </a:r>
            <a:endParaRPr sz="800">
              <a:solidFill>
                <a:srgbClr val="000000"/>
              </a:solidFill>
              <a:latin typeface="Calibri"/>
              <a:ea typeface="Calibri"/>
              <a:cs typeface="Calibri"/>
              <a:sym typeface="Calibri"/>
            </a:endParaRPr>
          </a:p>
        </p:txBody>
      </p:sp>
      <p:cxnSp>
        <p:nvCxnSpPr>
          <p:cNvPr id="305" name="Google Shape;305;p17"/>
          <p:cNvCxnSpPr/>
          <p:nvPr/>
        </p:nvCxnSpPr>
        <p:spPr>
          <a:xfrm>
            <a:off x="6622668" y="711022"/>
            <a:ext cx="232800" cy="0"/>
          </a:xfrm>
          <a:prstGeom prst="straightConnector1">
            <a:avLst/>
          </a:prstGeom>
          <a:noFill/>
          <a:ln w="28575" cap="flat" cmpd="sng">
            <a:solidFill>
              <a:srgbClr val="E06666"/>
            </a:solidFill>
            <a:prstDash val="solid"/>
            <a:round/>
            <a:headEnd type="none" w="med" len="med"/>
            <a:tailEnd type="none" w="med" len="med"/>
          </a:ln>
        </p:spPr>
      </p:cxnSp>
      <p:cxnSp>
        <p:nvCxnSpPr>
          <p:cNvPr id="306" name="Google Shape;306;p17"/>
          <p:cNvCxnSpPr>
            <a:endCxn id="274" idx="1"/>
          </p:cNvCxnSpPr>
          <p:nvPr/>
        </p:nvCxnSpPr>
        <p:spPr>
          <a:xfrm rot="-5400000" flipH="1">
            <a:off x="6462102" y="1104684"/>
            <a:ext cx="1011300" cy="218700"/>
          </a:xfrm>
          <a:prstGeom prst="bentConnector2">
            <a:avLst/>
          </a:prstGeom>
          <a:noFill/>
          <a:ln w="28575" cap="flat" cmpd="sng">
            <a:solidFill>
              <a:srgbClr val="E06666"/>
            </a:solidFill>
            <a:prstDash val="solid"/>
            <a:round/>
            <a:headEnd type="none" w="med" len="med"/>
            <a:tailEnd type="none" w="med" len="med"/>
          </a:ln>
        </p:spPr>
      </p:cxnSp>
      <p:cxnSp>
        <p:nvCxnSpPr>
          <p:cNvPr id="307" name="Google Shape;307;p17"/>
          <p:cNvCxnSpPr/>
          <p:nvPr/>
        </p:nvCxnSpPr>
        <p:spPr>
          <a:xfrm>
            <a:off x="7429254" y="717085"/>
            <a:ext cx="256200" cy="0"/>
          </a:xfrm>
          <a:prstGeom prst="straightConnector1">
            <a:avLst/>
          </a:prstGeom>
          <a:noFill/>
          <a:ln w="28575" cap="flat" cmpd="sng">
            <a:solidFill>
              <a:srgbClr val="E06666"/>
            </a:solidFill>
            <a:prstDash val="solid"/>
            <a:round/>
            <a:headEnd type="none" w="med" len="med"/>
            <a:tailEnd type="none" w="med" len="med"/>
          </a:ln>
        </p:spPr>
      </p:cxnSp>
      <p:cxnSp>
        <p:nvCxnSpPr>
          <p:cNvPr id="308" name="Google Shape;308;p17"/>
          <p:cNvCxnSpPr/>
          <p:nvPr/>
        </p:nvCxnSpPr>
        <p:spPr>
          <a:xfrm rot="10800000">
            <a:off x="7676876" y="722135"/>
            <a:ext cx="0" cy="1001100"/>
          </a:xfrm>
          <a:prstGeom prst="straightConnector1">
            <a:avLst/>
          </a:prstGeom>
          <a:noFill/>
          <a:ln w="28575" cap="flat" cmpd="sng">
            <a:solidFill>
              <a:srgbClr val="E06666"/>
            </a:solidFill>
            <a:prstDash val="solid"/>
            <a:round/>
            <a:headEnd type="none" w="med" len="med"/>
            <a:tailEnd type="none" w="med" len="med"/>
          </a:ln>
        </p:spPr>
      </p:cxnSp>
      <p:sp>
        <p:nvSpPr>
          <p:cNvPr id="309" name="Google Shape;309;p17"/>
          <p:cNvSpPr txBox="1"/>
          <p:nvPr/>
        </p:nvSpPr>
        <p:spPr>
          <a:xfrm>
            <a:off x="104700" y="686450"/>
            <a:ext cx="5877600" cy="1784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Like the numerical model, the most basic neural net type, the </a:t>
            </a:r>
            <a:r>
              <a:rPr lang="en" sz="2000" b="1">
                <a:solidFill>
                  <a:srgbClr val="0C0C0C"/>
                </a:solidFill>
                <a:latin typeface="Calibri"/>
                <a:ea typeface="Calibri"/>
                <a:cs typeface="Calibri"/>
                <a:sym typeface="Calibri"/>
              </a:rPr>
              <a:t>fully-connected neural net (FNN)</a:t>
            </a:r>
            <a:r>
              <a:rPr lang="en" sz="2000">
                <a:solidFill>
                  <a:srgbClr val="0C0C0C"/>
                </a:solidFill>
                <a:latin typeface="Calibri"/>
                <a:ea typeface="Calibri"/>
                <a:cs typeface="Calibri"/>
                <a:sym typeface="Calibri"/>
              </a:rPr>
              <a:t> self-cycles its previous output as a new input at each timestep.</a:t>
            </a:r>
            <a:endParaRPr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It contains no </a:t>
            </a:r>
            <a:r>
              <a:rPr lang="en" sz="2000" b="1">
                <a:solidFill>
                  <a:srgbClr val="0C0C0C"/>
                </a:solidFill>
                <a:latin typeface="Calibri"/>
                <a:ea typeface="Calibri"/>
                <a:cs typeface="Calibri"/>
                <a:sym typeface="Calibri"/>
              </a:rPr>
              <a:t>latent vector</a:t>
            </a:r>
            <a:r>
              <a:rPr lang="en" sz="2000">
                <a:solidFill>
                  <a:srgbClr val="0C0C0C"/>
                </a:solidFill>
                <a:latin typeface="Calibri"/>
                <a:ea typeface="Calibri"/>
                <a:cs typeface="Calibri"/>
                <a:sym typeface="Calibri"/>
              </a:rPr>
              <a:t> passed between steps, which theoretically limits its ability to learn generalizations over time.</a:t>
            </a:r>
            <a:endParaRPr sz="2000">
              <a:solidFill>
                <a:srgbClr val="0C0C0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18"/>
          <p:cNvPicPr preferRelativeResize="0"/>
          <p:nvPr/>
        </p:nvPicPr>
        <p:blipFill>
          <a:blip r:embed="rId3">
            <a:alphaModFix/>
          </a:blip>
          <a:stretch>
            <a:fillRect/>
          </a:stretch>
        </p:blipFill>
        <p:spPr>
          <a:xfrm>
            <a:off x="5262676" y="550250"/>
            <a:ext cx="3288196" cy="2021500"/>
          </a:xfrm>
          <a:prstGeom prst="rect">
            <a:avLst/>
          </a:prstGeom>
          <a:noFill/>
          <a:ln>
            <a:noFill/>
          </a:ln>
        </p:spPr>
      </p:pic>
      <p:sp>
        <p:nvSpPr>
          <p:cNvPr id="315" name="Google Shape;315;p18"/>
          <p:cNvSpPr/>
          <p:nvPr/>
        </p:nvSpPr>
        <p:spPr>
          <a:xfrm>
            <a:off x="196425" y="2701550"/>
            <a:ext cx="4502100" cy="23556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6" name="Google Shape;316;p18"/>
          <p:cNvGrpSpPr/>
          <p:nvPr/>
        </p:nvGrpSpPr>
        <p:grpSpPr>
          <a:xfrm>
            <a:off x="235506" y="2701557"/>
            <a:ext cx="4502067" cy="2355476"/>
            <a:chOff x="4677481" y="2685857"/>
            <a:chExt cx="4502067" cy="2355476"/>
          </a:xfrm>
        </p:grpSpPr>
        <p:sp>
          <p:nvSpPr>
            <p:cNvPr id="317" name="Google Shape;317;p18"/>
            <p:cNvSpPr/>
            <p:nvPr/>
          </p:nvSpPr>
          <p:spPr>
            <a:xfrm>
              <a:off x="5715286" y="4148583"/>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8" name="Google Shape;318;p18"/>
            <p:cNvSpPr/>
            <p:nvPr/>
          </p:nvSpPr>
          <p:spPr>
            <a:xfrm>
              <a:off x="4677481" y="2778659"/>
              <a:ext cx="2638200" cy="734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9" name="Google Shape;319;p18"/>
            <p:cNvSpPr/>
            <p:nvPr/>
          </p:nvSpPr>
          <p:spPr>
            <a:xfrm>
              <a:off x="8311288" y="4118773"/>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18"/>
            <p:cNvSpPr/>
            <p:nvPr/>
          </p:nvSpPr>
          <p:spPr>
            <a:xfrm>
              <a:off x="4710674" y="2814485"/>
              <a:ext cx="2568300" cy="668100"/>
            </a:xfrm>
            <a:prstGeom prst="roundRect">
              <a:avLst>
                <a:gd name="adj" fmla="val 9026"/>
              </a:avLst>
            </a:prstGeom>
            <a:solidFill>
              <a:srgbClr val="FFFFFF"/>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18"/>
            <p:cNvSpPr/>
            <p:nvPr/>
          </p:nvSpPr>
          <p:spPr>
            <a:xfrm>
              <a:off x="6226670" y="4151482"/>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2" name="Google Shape;322;p18"/>
            <p:cNvPicPr preferRelativeResize="0"/>
            <p:nvPr/>
          </p:nvPicPr>
          <p:blipFill>
            <a:blip r:embed="rId4">
              <a:alphaModFix/>
            </a:blip>
            <a:stretch>
              <a:fillRect/>
            </a:stretch>
          </p:blipFill>
          <p:spPr>
            <a:xfrm>
              <a:off x="4767500" y="2839892"/>
              <a:ext cx="204413" cy="300745"/>
            </a:xfrm>
            <a:prstGeom prst="rect">
              <a:avLst/>
            </a:prstGeom>
            <a:noFill/>
            <a:ln>
              <a:noFill/>
            </a:ln>
          </p:spPr>
        </p:pic>
        <p:pic>
          <p:nvPicPr>
            <p:cNvPr id="323" name="Google Shape;323;p18"/>
            <p:cNvPicPr preferRelativeResize="0"/>
            <p:nvPr/>
          </p:nvPicPr>
          <p:blipFill>
            <a:blip r:embed="rId5">
              <a:alphaModFix/>
            </a:blip>
            <a:stretch>
              <a:fillRect/>
            </a:stretch>
          </p:blipFill>
          <p:spPr>
            <a:xfrm>
              <a:off x="5982011" y="2860486"/>
              <a:ext cx="237132" cy="259569"/>
            </a:xfrm>
            <a:prstGeom prst="rect">
              <a:avLst/>
            </a:prstGeom>
            <a:noFill/>
            <a:ln>
              <a:noFill/>
            </a:ln>
          </p:spPr>
        </p:pic>
        <p:sp>
          <p:nvSpPr>
            <p:cNvPr id="324" name="Google Shape;324;p18"/>
            <p:cNvSpPr txBox="1"/>
            <p:nvPr/>
          </p:nvSpPr>
          <p:spPr>
            <a:xfrm>
              <a:off x="4927635" y="28899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Current forcing</a:t>
              </a:r>
              <a:endParaRPr sz="700">
                <a:solidFill>
                  <a:srgbClr val="000000"/>
                </a:solidFill>
                <a:latin typeface="Calibri"/>
                <a:ea typeface="Calibri"/>
                <a:cs typeface="Calibri"/>
                <a:sym typeface="Calibri"/>
              </a:endParaRPr>
            </a:p>
          </p:txBody>
        </p:sp>
        <p:sp>
          <p:nvSpPr>
            <p:cNvPr id="325" name="Google Shape;325;p18"/>
            <p:cNvSpPr txBox="1"/>
            <p:nvPr/>
          </p:nvSpPr>
          <p:spPr>
            <a:xfrm>
              <a:off x="6192846" y="28899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Land surface state</a:t>
              </a:r>
              <a:endParaRPr sz="700">
                <a:solidFill>
                  <a:srgbClr val="000000"/>
                </a:solidFill>
                <a:latin typeface="Calibri"/>
                <a:ea typeface="Calibri"/>
                <a:cs typeface="Calibri"/>
                <a:sym typeface="Calibri"/>
              </a:endParaRPr>
            </a:p>
          </p:txBody>
        </p:sp>
        <p:sp>
          <p:nvSpPr>
            <p:cNvPr id="326" name="Google Shape;326;p18"/>
            <p:cNvSpPr/>
            <p:nvPr/>
          </p:nvSpPr>
          <p:spPr>
            <a:xfrm>
              <a:off x="4975358" y="4142935"/>
              <a:ext cx="465000" cy="849600"/>
            </a:xfrm>
            <a:prstGeom prst="bracketPair">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7" name="Google Shape;327;p18"/>
            <p:cNvPicPr preferRelativeResize="0"/>
            <p:nvPr/>
          </p:nvPicPr>
          <p:blipFill>
            <a:blip r:embed="rId4">
              <a:alphaModFix/>
            </a:blip>
            <a:stretch>
              <a:fillRect/>
            </a:stretch>
          </p:blipFill>
          <p:spPr>
            <a:xfrm>
              <a:off x="5070544" y="4425854"/>
              <a:ext cx="204413" cy="300745"/>
            </a:xfrm>
            <a:prstGeom prst="rect">
              <a:avLst/>
            </a:prstGeom>
            <a:noFill/>
            <a:ln>
              <a:noFill/>
            </a:ln>
          </p:spPr>
        </p:pic>
        <p:sp>
          <p:nvSpPr>
            <p:cNvPr id="328" name="Google Shape;328;p18"/>
            <p:cNvSpPr txBox="1"/>
            <p:nvPr/>
          </p:nvSpPr>
          <p:spPr>
            <a:xfrm>
              <a:off x="5193954" y="4580869"/>
              <a:ext cx="282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-W</a:t>
              </a:r>
              <a:endParaRPr sz="600">
                <a:solidFill>
                  <a:srgbClr val="000000"/>
                </a:solidFill>
                <a:highlight>
                  <a:schemeClr val="lt1"/>
                </a:highlight>
                <a:latin typeface="Calibri"/>
                <a:ea typeface="Calibri"/>
                <a:cs typeface="Calibri"/>
                <a:sym typeface="Calibri"/>
              </a:endParaRPr>
            </a:p>
          </p:txBody>
        </p:sp>
        <p:pic>
          <p:nvPicPr>
            <p:cNvPr id="329" name="Google Shape;329;p18"/>
            <p:cNvPicPr preferRelativeResize="0"/>
            <p:nvPr/>
          </p:nvPicPr>
          <p:blipFill>
            <a:blip r:embed="rId4">
              <a:alphaModFix/>
            </a:blip>
            <a:stretch>
              <a:fillRect/>
            </a:stretch>
          </p:blipFill>
          <p:spPr>
            <a:xfrm>
              <a:off x="5810472" y="4417300"/>
              <a:ext cx="204413" cy="300745"/>
            </a:xfrm>
            <a:prstGeom prst="rect">
              <a:avLst/>
            </a:prstGeom>
            <a:noFill/>
            <a:ln>
              <a:noFill/>
            </a:ln>
          </p:spPr>
        </p:pic>
        <p:sp>
          <p:nvSpPr>
            <p:cNvPr id="330" name="Google Shape;330;p18"/>
            <p:cNvSpPr txBox="1"/>
            <p:nvPr/>
          </p:nvSpPr>
          <p:spPr>
            <a:xfrm>
              <a:off x="5933882" y="4572315"/>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-2</a:t>
              </a:r>
              <a:endParaRPr sz="700">
                <a:solidFill>
                  <a:srgbClr val="000000"/>
                </a:solidFill>
                <a:highlight>
                  <a:schemeClr val="lt1"/>
                </a:highlight>
                <a:latin typeface="Calibri"/>
                <a:ea typeface="Calibri"/>
                <a:cs typeface="Calibri"/>
                <a:sym typeface="Calibri"/>
              </a:endParaRPr>
            </a:p>
          </p:txBody>
        </p:sp>
        <p:pic>
          <p:nvPicPr>
            <p:cNvPr id="331" name="Google Shape;331;p18"/>
            <p:cNvPicPr preferRelativeResize="0"/>
            <p:nvPr/>
          </p:nvPicPr>
          <p:blipFill>
            <a:blip r:embed="rId4">
              <a:alphaModFix/>
            </a:blip>
            <a:stretch>
              <a:fillRect/>
            </a:stretch>
          </p:blipFill>
          <p:spPr>
            <a:xfrm>
              <a:off x="6317878" y="4417300"/>
              <a:ext cx="204413" cy="300745"/>
            </a:xfrm>
            <a:prstGeom prst="rect">
              <a:avLst/>
            </a:prstGeom>
            <a:noFill/>
            <a:ln>
              <a:noFill/>
            </a:ln>
          </p:spPr>
        </p:pic>
        <p:sp>
          <p:nvSpPr>
            <p:cNvPr id="332" name="Google Shape;332;p18"/>
            <p:cNvSpPr txBox="1"/>
            <p:nvPr/>
          </p:nvSpPr>
          <p:spPr>
            <a:xfrm>
              <a:off x="6441289" y="4572315"/>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sp>
          <p:nvSpPr>
            <p:cNvPr id="333" name="Google Shape;333;p18"/>
            <p:cNvSpPr/>
            <p:nvPr/>
          </p:nvSpPr>
          <p:spPr>
            <a:xfrm>
              <a:off x="5043549" y="3601196"/>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G</a:t>
              </a:r>
              <a:endParaRPr b="1"/>
            </a:p>
          </p:txBody>
        </p:sp>
        <p:sp>
          <p:nvSpPr>
            <p:cNvPr id="334" name="Google Shape;334;p18"/>
            <p:cNvSpPr/>
            <p:nvPr/>
          </p:nvSpPr>
          <p:spPr>
            <a:xfrm>
              <a:off x="7139845" y="3592642"/>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pic>
          <p:nvPicPr>
            <p:cNvPr id="335" name="Google Shape;335;p18"/>
            <p:cNvPicPr preferRelativeResize="0"/>
            <p:nvPr/>
          </p:nvPicPr>
          <p:blipFill>
            <a:blip r:embed="rId5">
              <a:alphaModFix/>
            </a:blip>
            <a:stretch>
              <a:fillRect/>
            </a:stretch>
          </p:blipFill>
          <p:spPr>
            <a:xfrm>
              <a:off x="5054183" y="4164428"/>
              <a:ext cx="237132" cy="259569"/>
            </a:xfrm>
            <a:prstGeom prst="rect">
              <a:avLst/>
            </a:prstGeom>
            <a:noFill/>
            <a:ln>
              <a:noFill/>
            </a:ln>
          </p:spPr>
        </p:pic>
        <p:pic>
          <p:nvPicPr>
            <p:cNvPr id="336" name="Google Shape;336;p18"/>
            <p:cNvPicPr preferRelativeResize="0"/>
            <p:nvPr/>
          </p:nvPicPr>
          <p:blipFill>
            <a:blip r:embed="rId6">
              <a:alphaModFix/>
            </a:blip>
            <a:stretch>
              <a:fillRect/>
            </a:stretch>
          </p:blipFill>
          <p:spPr>
            <a:xfrm>
              <a:off x="5078770" y="4738239"/>
              <a:ext cx="187966" cy="303095"/>
            </a:xfrm>
            <a:prstGeom prst="rect">
              <a:avLst/>
            </a:prstGeom>
            <a:noFill/>
            <a:ln>
              <a:noFill/>
            </a:ln>
          </p:spPr>
        </p:pic>
        <p:sp>
          <p:nvSpPr>
            <p:cNvPr id="337" name="Google Shape;337;p18"/>
            <p:cNvSpPr txBox="1"/>
            <p:nvPr/>
          </p:nvSpPr>
          <p:spPr>
            <a:xfrm>
              <a:off x="5193954" y="4263668"/>
              <a:ext cx="282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-W</a:t>
              </a:r>
              <a:endParaRPr sz="600">
                <a:solidFill>
                  <a:srgbClr val="000000"/>
                </a:solidFill>
                <a:highlight>
                  <a:schemeClr val="lt1"/>
                </a:highlight>
                <a:latin typeface="Calibri"/>
                <a:ea typeface="Calibri"/>
                <a:cs typeface="Calibri"/>
                <a:sym typeface="Calibri"/>
              </a:endParaRPr>
            </a:p>
          </p:txBody>
        </p:sp>
        <p:sp>
          <p:nvSpPr>
            <p:cNvPr id="338" name="Google Shape;338;p18"/>
            <p:cNvSpPr/>
            <p:nvPr/>
          </p:nvSpPr>
          <p:spPr>
            <a:xfrm>
              <a:off x="5783477" y="3592642"/>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G</a:t>
              </a:r>
              <a:endParaRPr/>
            </a:p>
          </p:txBody>
        </p:sp>
        <p:pic>
          <p:nvPicPr>
            <p:cNvPr id="339" name="Google Shape;339;p18"/>
            <p:cNvPicPr preferRelativeResize="0"/>
            <p:nvPr/>
          </p:nvPicPr>
          <p:blipFill>
            <a:blip r:embed="rId5">
              <a:alphaModFix/>
            </a:blip>
            <a:stretch>
              <a:fillRect/>
            </a:stretch>
          </p:blipFill>
          <p:spPr>
            <a:xfrm>
              <a:off x="5794111" y="4155874"/>
              <a:ext cx="237132" cy="259569"/>
            </a:xfrm>
            <a:prstGeom prst="rect">
              <a:avLst/>
            </a:prstGeom>
            <a:noFill/>
            <a:ln>
              <a:noFill/>
            </a:ln>
          </p:spPr>
        </p:pic>
        <p:sp>
          <p:nvSpPr>
            <p:cNvPr id="340" name="Google Shape;340;p18"/>
            <p:cNvSpPr/>
            <p:nvPr/>
          </p:nvSpPr>
          <p:spPr>
            <a:xfrm>
              <a:off x="7575429" y="4118773"/>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1" name="Google Shape;341;p18"/>
            <p:cNvPicPr preferRelativeResize="0"/>
            <p:nvPr/>
          </p:nvPicPr>
          <p:blipFill>
            <a:blip r:embed="rId6">
              <a:alphaModFix/>
            </a:blip>
            <a:stretch>
              <a:fillRect/>
            </a:stretch>
          </p:blipFill>
          <p:spPr>
            <a:xfrm>
              <a:off x="5818698" y="4729685"/>
              <a:ext cx="187966" cy="303095"/>
            </a:xfrm>
            <a:prstGeom prst="rect">
              <a:avLst/>
            </a:prstGeom>
            <a:noFill/>
            <a:ln>
              <a:noFill/>
            </a:ln>
          </p:spPr>
        </p:pic>
        <p:sp>
          <p:nvSpPr>
            <p:cNvPr id="342" name="Google Shape;342;p18"/>
            <p:cNvSpPr txBox="1"/>
            <p:nvPr/>
          </p:nvSpPr>
          <p:spPr>
            <a:xfrm>
              <a:off x="5933882" y="4255114"/>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-2</a:t>
              </a:r>
              <a:endParaRPr sz="700">
                <a:solidFill>
                  <a:srgbClr val="000000"/>
                </a:solidFill>
                <a:highlight>
                  <a:schemeClr val="lt1"/>
                </a:highlight>
                <a:latin typeface="Calibri"/>
                <a:ea typeface="Calibri"/>
                <a:cs typeface="Calibri"/>
                <a:sym typeface="Calibri"/>
              </a:endParaRPr>
            </a:p>
          </p:txBody>
        </p:sp>
        <p:sp>
          <p:nvSpPr>
            <p:cNvPr id="343" name="Google Shape;343;p18"/>
            <p:cNvSpPr/>
            <p:nvPr/>
          </p:nvSpPr>
          <p:spPr>
            <a:xfrm>
              <a:off x="6290884" y="3592642"/>
              <a:ext cx="328500" cy="415200"/>
            </a:xfrm>
            <a:prstGeom prst="roundRect">
              <a:avLst>
                <a:gd name="adj" fmla="val 16667"/>
              </a:avLst>
            </a:prstGeom>
            <a:solidFill>
              <a:srgbClr val="93C47D"/>
            </a:solidFill>
            <a:ln w="2857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G</a:t>
              </a:r>
              <a:endParaRPr/>
            </a:p>
          </p:txBody>
        </p:sp>
        <p:pic>
          <p:nvPicPr>
            <p:cNvPr id="344" name="Google Shape;344;p18"/>
            <p:cNvPicPr preferRelativeResize="0"/>
            <p:nvPr/>
          </p:nvPicPr>
          <p:blipFill>
            <a:blip r:embed="rId5">
              <a:alphaModFix/>
            </a:blip>
            <a:stretch>
              <a:fillRect/>
            </a:stretch>
          </p:blipFill>
          <p:spPr>
            <a:xfrm>
              <a:off x="6301518" y="4155874"/>
              <a:ext cx="237132" cy="259569"/>
            </a:xfrm>
            <a:prstGeom prst="rect">
              <a:avLst/>
            </a:prstGeom>
            <a:noFill/>
            <a:ln>
              <a:noFill/>
            </a:ln>
          </p:spPr>
        </p:pic>
        <p:pic>
          <p:nvPicPr>
            <p:cNvPr id="345" name="Google Shape;345;p18"/>
            <p:cNvPicPr preferRelativeResize="0"/>
            <p:nvPr/>
          </p:nvPicPr>
          <p:blipFill>
            <a:blip r:embed="rId6">
              <a:alphaModFix/>
            </a:blip>
            <a:stretch>
              <a:fillRect/>
            </a:stretch>
          </p:blipFill>
          <p:spPr>
            <a:xfrm>
              <a:off x="6326105" y="4729685"/>
              <a:ext cx="187966" cy="303095"/>
            </a:xfrm>
            <a:prstGeom prst="rect">
              <a:avLst/>
            </a:prstGeom>
            <a:noFill/>
            <a:ln>
              <a:noFill/>
            </a:ln>
          </p:spPr>
        </p:pic>
        <p:sp>
          <p:nvSpPr>
            <p:cNvPr id="346" name="Google Shape;346;p18"/>
            <p:cNvSpPr txBox="1"/>
            <p:nvPr/>
          </p:nvSpPr>
          <p:spPr>
            <a:xfrm>
              <a:off x="6441289" y="4255114"/>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347" name="Google Shape;347;p18"/>
            <p:cNvPicPr preferRelativeResize="0"/>
            <p:nvPr/>
          </p:nvPicPr>
          <p:blipFill>
            <a:blip r:embed="rId7">
              <a:alphaModFix/>
            </a:blip>
            <a:stretch>
              <a:fillRect/>
            </a:stretch>
          </p:blipFill>
          <p:spPr>
            <a:xfrm>
              <a:off x="6777494" y="3655548"/>
              <a:ext cx="204418" cy="289586"/>
            </a:xfrm>
            <a:prstGeom prst="rect">
              <a:avLst/>
            </a:prstGeom>
            <a:noFill/>
            <a:ln>
              <a:noFill/>
            </a:ln>
          </p:spPr>
        </p:pic>
        <p:sp>
          <p:nvSpPr>
            <p:cNvPr id="348" name="Google Shape;348;p18"/>
            <p:cNvSpPr/>
            <p:nvPr/>
          </p:nvSpPr>
          <p:spPr>
            <a:xfrm>
              <a:off x="7071884" y="4119649"/>
              <a:ext cx="434400" cy="627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18"/>
            <p:cNvSpPr/>
            <p:nvPr/>
          </p:nvSpPr>
          <p:spPr>
            <a:xfrm>
              <a:off x="7647263" y="3592642"/>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sp>
          <p:nvSpPr>
            <p:cNvPr id="350" name="Google Shape;350;p18"/>
            <p:cNvSpPr/>
            <p:nvPr/>
          </p:nvSpPr>
          <p:spPr>
            <a:xfrm>
              <a:off x="8355651" y="3592636"/>
              <a:ext cx="328500" cy="415200"/>
            </a:xfrm>
            <a:prstGeom prst="roundRect">
              <a:avLst>
                <a:gd name="adj" fmla="val 16667"/>
              </a:avLst>
            </a:prstGeom>
            <a:solidFill>
              <a:srgbClr val="6D9EEB"/>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E</a:t>
              </a:r>
              <a:endParaRPr/>
            </a:p>
          </p:txBody>
        </p:sp>
        <p:pic>
          <p:nvPicPr>
            <p:cNvPr id="351" name="Google Shape;351;p18"/>
            <p:cNvPicPr preferRelativeResize="0"/>
            <p:nvPr/>
          </p:nvPicPr>
          <p:blipFill>
            <a:blip r:embed="rId4">
              <a:alphaModFix/>
            </a:blip>
            <a:stretch>
              <a:fillRect/>
            </a:stretch>
          </p:blipFill>
          <p:spPr>
            <a:xfrm>
              <a:off x="7139848" y="4146255"/>
              <a:ext cx="204413" cy="300745"/>
            </a:xfrm>
            <a:prstGeom prst="rect">
              <a:avLst/>
            </a:prstGeom>
            <a:noFill/>
            <a:ln>
              <a:noFill/>
            </a:ln>
          </p:spPr>
        </p:pic>
        <p:sp>
          <p:nvSpPr>
            <p:cNvPr id="352" name="Google Shape;352;p18"/>
            <p:cNvSpPr txBox="1"/>
            <p:nvPr/>
          </p:nvSpPr>
          <p:spPr>
            <a:xfrm>
              <a:off x="7263258" y="4301270"/>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0</a:t>
              </a:r>
              <a:endParaRPr sz="700">
                <a:solidFill>
                  <a:srgbClr val="000000"/>
                </a:solidFill>
                <a:highlight>
                  <a:schemeClr val="lt1"/>
                </a:highlight>
                <a:latin typeface="Calibri"/>
                <a:ea typeface="Calibri"/>
                <a:cs typeface="Calibri"/>
                <a:sym typeface="Calibri"/>
              </a:endParaRPr>
            </a:p>
          </p:txBody>
        </p:sp>
        <p:pic>
          <p:nvPicPr>
            <p:cNvPr id="353" name="Google Shape;353;p18"/>
            <p:cNvPicPr preferRelativeResize="0"/>
            <p:nvPr/>
          </p:nvPicPr>
          <p:blipFill>
            <a:blip r:embed="rId4">
              <a:alphaModFix/>
            </a:blip>
            <a:stretch>
              <a:fillRect/>
            </a:stretch>
          </p:blipFill>
          <p:spPr>
            <a:xfrm>
              <a:off x="7668961" y="4137701"/>
              <a:ext cx="204413" cy="300745"/>
            </a:xfrm>
            <a:prstGeom prst="rect">
              <a:avLst/>
            </a:prstGeom>
            <a:noFill/>
            <a:ln>
              <a:noFill/>
            </a:ln>
          </p:spPr>
        </p:pic>
        <p:sp>
          <p:nvSpPr>
            <p:cNvPr id="354" name="Google Shape;354;p18"/>
            <p:cNvSpPr txBox="1"/>
            <p:nvPr/>
          </p:nvSpPr>
          <p:spPr>
            <a:xfrm>
              <a:off x="7792371" y="4292717"/>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355" name="Google Shape;355;p18"/>
            <p:cNvPicPr preferRelativeResize="0"/>
            <p:nvPr/>
          </p:nvPicPr>
          <p:blipFill>
            <a:blip r:embed="rId4">
              <a:alphaModFix/>
            </a:blip>
            <a:stretch>
              <a:fillRect/>
            </a:stretch>
          </p:blipFill>
          <p:spPr>
            <a:xfrm>
              <a:off x="8387182" y="4137701"/>
              <a:ext cx="204413" cy="300745"/>
            </a:xfrm>
            <a:prstGeom prst="rect">
              <a:avLst/>
            </a:prstGeom>
            <a:noFill/>
            <a:ln>
              <a:noFill/>
            </a:ln>
          </p:spPr>
        </p:pic>
        <p:sp>
          <p:nvSpPr>
            <p:cNvPr id="356" name="Google Shape;356;p18"/>
            <p:cNvSpPr txBox="1"/>
            <p:nvPr/>
          </p:nvSpPr>
          <p:spPr>
            <a:xfrm>
              <a:off x="8510589" y="4292725"/>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H-2</a:t>
              </a:r>
              <a:endParaRPr sz="700">
                <a:solidFill>
                  <a:srgbClr val="000000"/>
                </a:solidFill>
                <a:highlight>
                  <a:schemeClr val="lt1"/>
                </a:highlight>
                <a:latin typeface="Calibri"/>
                <a:ea typeface="Calibri"/>
                <a:cs typeface="Calibri"/>
                <a:sym typeface="Calibri"/>
              </a:endParaRPr>
            </a:p>
          </p:txBody>
        </p:sp>
        <p:pic>
          <p:nvPicPr>
            <p:cNvPr id="357" name="Google Shape;357;p18"/>
            <p:cNvPicPr preferRelativeResize="0"/>
            <p:nvPr/>
          </p:nvPicPr>
          <p:blipFill>
            <a:blip r:embed="rId6">
              <a:alphaModFix/>
            </a:blip>
            <a:stretch>
              <a:fillRect/>
            </a:stretch>
          </p:blipFill>
          <p:spPr>
            <a:xfrm>
              <a:off x="7148074" y="4458640"/>
              <a:ext cx="187966" cy="303095"/>
            </a:xfrm>
            <a:prstGeom prst="rect">
              <a:avLst/>
            </a:prstGeom>
            <a:noFill/>
            <a:ln>
              <a:noFill/>
            </a:ln>
          </p:spPr>
        </p:pic>
        <p:pic>
          <p:nvPicPr>
            <p:cNvPr id="358" name="Google Shape;358;p18"/>
            <p:cNvPicPr preferRelativeResize="0"/>
            <p:nvPr/>
          </p:nvPicPr>
          <p:blipFill>
            <a:blip r:embed="rId6">
              <a:alphaModFix/>
            </a:blip>
            <a:stretch>
              <a:fillRect/>
            </a:stretch>
          </p:blipFill>
          <p:spPr>
            <a:xfrm>
              <a:off x="7677187" y="4450087"/>
              <a:ext cx="187966" cy="303095"/>
            </a:xfrm>
            <a:prstGeom prst="rect">
              <a:avLst/>
            </a:prstGeom>
            <a:noFill/>
            <a:ln>
              <a:noFill/>
            </a:ln>
          </p:spPr>
        </p:pic>
        <p:pic>
          <p:nvPicPr>
            <p:cNvPr id="359" name="Google Shape;359;p18"/>
            <p:cNvPicPr preferRelativeResize="0"/>
            <p:nvPr/>
          </p:nvPicPr>
          <p:blipFill>
            <a:blip r:embed="rId6">
              <a:alphaModFix/>
            </a:blip>
            <a:stretch>
              <a:fillRect/>
            </a:stretch>
          </p:blipFill>
          <p:spPr>
            <a:xfrm>
              <a:off x="8395409" y="4450087"/>
              <a:ext cx="187966" cy="303095"/>
            </a:xfrm>
            <a:prstGeom prst="rect">
              <a:avLst/>
            </a:prstGeom>
            <a:noFill/>
            <a:ln>
              <a:noFill/>
            </a:ln>
          </p:spPr>
        </p:pic>
        <p:cxnSp>
          <p:nvCxnSpPr>
            <p:cNvPr id="360" name="Google Shape;360;p18"/>
            <p:cNvCxnSpPr>
              <a:stCxn id="338" idx="3"/>
              <a:endCxn id="343" idx="1"/>
            </p:cNvCxnSpPr>
            <p:nvPr/>
          </p:nvCxnSpPr>
          <p:spPr>
            <a:xfrm>
              <a:off x="6111977" y="3800242"/>
              <a:ext cx="178800" cy="0"/>
            </a:xfrm>
            <a:prstGeom prst="straightConnector1">
              <a:avLst/>
            </a:prstGeom>
            <a:noFill/>
            <a:ln w="28575" cap="flat" cmpd="sng">
              <a:solidFill>
                <a:srgbClr val="FF0000"/>
              </a:solidFill>
              <a:prstDash val="solid"/>
              <a:round/>
              <a:headEnd type="none" w="med" len="med"/>
              <a:tailEnd type="triangle" w="med" len="med"/>
            </a:ln>
          </p:spPr>
        </p:cxnSp>
        <p:cxnSp>
          <p:nvCxnSpPr>
            <p:cNvPr id="361" name="Google Shape;361;p18"/>
            <p:cNvCxnSpPr/>
            <p:nvPr/>
          </p:nvCxnSpPr>
          <p:spPr>
            <a:xfrm>
              <a:off x="6969469" y="3800296"/>
              <a:ext cx="79800" cy="0"/>
            </a:xfrm>
            <a:prstGeom prst="straightConnector1">
              <a:avLst/>
            </a:prstGeom>
            <a:noFill/>
            <a:ln w="28575" cap="flat" cmpd="sng">
              <a:solidFill>
                <a:srgbClr val="FF0000"/>
              </a:solidFill>
              <a:prstDash val="solid"/>
              <a:round/>
              <a:headEnd type="none" w="med" len="med"/>
              <a:tailEnd type="triangle" w="med" len="med"/>
            </a:ln>
          </p:spPr>
        </p:cxnSp>
        <p:cxnSp>
          <p:nvCxnSpPr>
            <p:cNvPr id="362" name="Google Shape;362;p18"/>
            <p:cNvCxnSpPr>
              <a:stCxn id="343" idx="3"/>
              <a:endCxn id="347" idx="1"/>
            </p:cNvCxnSpPr>
            <p:nvPr/>
          </p:nvCxnSpPr>
          <p:spPr>
            <a:xfrm>
              <a:off x="6619384" y="3800242"/>
              <a:ext cx="158100" cy="0"/>
            </a:xfrm>
            <a:prstGeom prst="straightConnector1">
              <a:avLst/>
            </a:prstGeom>
            <a:noFill/>
            <a:ln w="28575" cap="flat" cmpd="sng">
              <a:solidFill>
                <a:srgbClr val="FF0000"/>
              </a:solidFill>
              <a:prstDash val="solid"/>
              <a:round/>
              <a:headEnd type="none" w="med" len="med"/>
              <a:tailEnd type="none" w="med" len="med"/>
            </a:ln>
          </p:spPr>
        </p:cxnSp>
        <p:pic>
          <p:nvPicPr>
            <p:cNvPr id="363" name="Google Shape;363;p18"/>
            <p:cNvPicPr preferRelativeResize="0"/>
            <p:nvPr/>
          </p:nvPicPr>
          <p:blipFill>
            <a:blip r:embed="rId5">
              <a:alphaModFix/>
            </a:blip>
            <a:stretch>
              <a:fillRect/>
            </a:stretch>
          </p:blipFill>
          <p:spPr>
            <a:xfrm>
              <a:off x="7407352" y="2694410"/>
              <a:ext cx="237132" cy="259569"/>
            </a:xfrm>
            <a:prstGeom prst="rect">
              <a:avLst/>
            </a:prstGeom>
            <a:noFill/>
            <a:ln>
              <a:noFill/>
            </a:ln>
          </p:spPr>
        </p:pic>
        <p:sp>
          <p:nvSpPr>
            <p:cNvPr id="364" name="Google Shape;364;p18"/>
            <p:cNvSpPr txBox="1"/>
            <p:nvPr/>
          </p:nvSpPr>
          <p:spPr>
            <a:xfrm>
              <a:off x="7547123" y="2793650"/>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0</a:t>
              </a:r>
              <a:endParaRPr sz="700">
                <a:solidFill>
                  <a:srgbClr val="000000"/>
                </a:solidFill>
                <a:highlight>
                  <a:schemeClr val="lt1"/>
                </a:highlight>
                <a:latin typeface="Calibri"/>
                <a:ea typeface="Calibri"/>
                <a:cs typeface="Calibri"/>
                <a:sym typeface="Calibri"/>
              </a:endParaRPr>
            </a:p>
          </p:txBody>
        </p:sp>
        <p:pic>
          <p:nvPicPr>
            <p:cNvPr id="365" name="Google Shape;365;p18"/>
            <p:cNvPicPr preferRelativeResize="0"/>
            <p:nvPr/>
          </p:nvPicPr>
          <p:blipFill>
            <a:blip r:embed="rId5">
              <a:alphaModFix/>
            </a:blip>
            <a:stretch>
              <a:fillRect/>
            </a:stretch>
          </p:blipFill>
          <p:spPr>
            <a:xfrm>
              <a:off x="7901329" y="2685857"/>
              <a:ext cx="237132" cy="259569"/>
            </a:xfrm>
            <a:prstGeom prst="rect">
              <a:avLst/>
            </a:prstGeom>
            <a:noFill/>
            <a:ln>
              <a:noFill/>
            </a:ln>
          </p:spPr>
        </p:pic>
        <p:sp>
          <p:nvSpPr>
            <p:cNvPr id="366" name="Google Shape;366;p18"/>
            <p:cNvSpPr txBox="1"/>
            <p:nvPr/>
          </p:nvSpPr>
          <p:spPr>
            <a:xfrm>
              <a:off x="8041100" y="2785097"/>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pic>
          <p:nvPicPr>
            <p:cNvPr id="367" name="Google Shape;367;p18"/>
            <p:cNvPicPr preferRelativeResize="0"/>
            <p:nvPr/>
          </p:nvPicPr>
          <p:blipFill>
            <a:blip r:embed="rId5">
              <a:alphaModFix/>
            </a:blip>
            <a:stretch>
              <a:fillRect/>
            </a:stretch>
          </p:blipFill>
          <p:spPr>
            <a:xfrm>
              <a:off x="8619550" y="2685857"/>
              <a:ext cx="237132" cy="259569"/>
            </a:xfrm>
            <a:prstGeom prst="rect">
              <a:avLst/>
            </a:prstGeom>
            <a:noFill/>
            <a:ln>
              <a:noFill/>
            </a:ln>
          </p:spPr>
        </p:pic>
        <p:sp>
          <p:nvSpPr>
            <p:cNvPr id="368" name="Google Shape;368;p18"/>
            <p:cNvSpPr txBox="1"/>
            <p:nvPr/>
          </p:nvSpPr>
          <p:spPr>
            <a:xfrm>
              <a:off x="8759334" y="2785097"/>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H-1</a:t>
              </a:r>
              <a:endParaRPr sz="700">
                <a:solidFill>
                  <a:srgbClr val="000000"/>
                </a:solidFill>
                <a:highlight>
                  <a:schemeClr val="lt1"/>
                </a:highlight>
                <a:latin typeface="Calibri"/>
                <a:ea typeface="Calibri"/>
                <a:cs typeface="Calibri"/>
                <a:sym typeface="Calibri"/>
              </a:endParaRPr>
            </a:p>
          </p:txBody>
        </p:sp>
        <p:cxnSp>
          <p:nvCxnSpPr>
            <p:cNvPr id="369" name="Google Shape;369;p18"/>
            <p:cNvCxnSpPr>
              <a:stCxn id="334" idx="3"/>
              <a:endCxn id="349" idx="1"/>
            </p:cNvCxnSpPr>
            <p:nvPr/>
          </p:nvCxnSpPr>
          <p:spPr>
            <a:xfrm>
              <a:off x="7468345" y="3800242"/>
              <a:ext cx="178800" cy="0"/>
            </a:xfrm>
            <a:prstGeom prst="straightConnector1">
              <a:avLst/>
            </a:prstGeom>
            <a:noFill/>
            <a:ln w="28575" cap="flat" cmpd="sng">
              <a:solidFill>
                <a:srgbClr val="FF0000"/>
              </a:solidFill>
              <a:prstDash val="solid"/>
              <a:round/>
              <a:headEnd type="none" w="med" len="med"/>
              <a:tailEnd type="triangle" w="med" len="med"/>
            </a:ln>
          </p:spPr>
        </p:cxnSp>
        <p:cxnSp>
          <p:nvCxnSpPr>
            <p:cNvPr id="370" name="Google Shape;370;p18"/>
            <p:cNvCxnSpPr/>
            <p:nvPr/>
          </p:nvCxnSpPr>
          <p:spPr>
            <a:xfrm>
              <a:off x="5577336" y="3808897"/>
              <a:ext cx="193500" cy="0"/>
            </a:xfrm>
            <a:prstGeom prst="straightConnector1">
              <a:avLst/>
            </a:prstGeom>
            <a:noFill/>
            <a:ln w="28575" cap="flat" cmpd="sng">
              <a:solidFill>
                <a:srgbClr val="FF0000"/>
              </a:solidFill>
              <a:prstDash val="solid"/>
              <a:round/>
              <a:headEnd type="none" w="med" len="med"/>
              <a:tailEnd type="triangle" w="med" len="med"/>
            </a:ln>
          </p:spPr>
        </p:cxnSp>
        <p:cxnSp>
          <p:nvCxnSpPr>
            <p:cNvPr id="371" name="Google Shape;371;p18"/>
            <p:cNvCxnSpPr>
              <a:endCxn id="350" idx="1"/>
            </p:cNvCxnSpPr>
            <p:nvPr/>
          </p:nvCxnSpPr>
          <p:spPr>
            <a:xfrm>
              <a:off x="8147451" y="3800236"/>
              <a:ext cx="208200" cy="0"/>
            </a:xfrm>
            <a:prstGeom prst="straightConnector1">
              <a:avLst/>
            </a:prstGeom>
            <a:noFill/>
            <a:ln w="28575" cap="flat" cmpd="sng">
              <a:solidFill>
                <a:srgbClr val="FF0000"/>
              </a:solidFill>
              <a:prstDash val="solid"/>
              <a:round/>
              <a:headEnd type="none" w="med" len="med"/>
              <a:tailEnd type="triangle" w="med" len="med"/>
            </a:ln>
          </p:spPr>
        </p:cxnSp>
        <p:cxnSp>
          <p:nvCxnSpPr>
            <p:cNvPr id="372" name="Google Shape;372;p18"/>
            <p:cNvCxnSpPr>
              <a:stCxn id="333" idx="3"/>
            </p:cNvCxnSpPr>
            <p:nvPr/>
          </p:nvCxnSpPr>
          <p:spPr>
            <a:xfrm>
              <a:off x="5372049" y="3808796"/>
              <a:ext cx="214500" cy="0"/>
            </a:xfrm>
            <a:prstGeom prst="straightConnector1">
              <a:avLst/>
            </a:prstGeom>
            <a:noFill/>
            <a:ln w="28575" cap="flat" cmpd="sng">
              <a:solidFill>
                <a:srgbClr val="FF0000"/>
              </a:solidFill>
              <a:prstDash val="dot"/>
              <a:round/>
              <a:headEnd type="none" w="med" len="med"/>
              <a:tailEnd type="none" w="med" len="med"/>
            </a:ln>
          </p:spPr>
        </p:cxnSp>
        <p:cxnSp>
          <p:nvCxnSpPr>
            <p:cNvPr id="373" name="Google Shape;373;p18"/>
            <p:cNvCxnSpPr>
              <a:stCxn id="349" idx="3"/>
            </p:cNvCxnSpPr>
            <p:nvPr/>
          </p:nvCxnSpPr>
          <p:spPr>
            <a:xfrm>
              <a:off x="7975763" y="3800242"/>
              <a:ext cx="258300" cy="0"/>
            </a:xfrm>
            <a:prstGeom prst="straightConnector1">
              <a:avLst/>
            </a:prstGeom>
            <a:noFill/>
            <a:ln w="28575" cap="flat" cmpd="sng">
              <a:solidFill>
                <a:srgbClr val="FF0000"/>
              </a:solidFill>
              <a:prstDash val="dot"/>
              <a:round/>
              <a:headEnd type="none" w="med" len="med"/>
              <a:tailEnd type="none" w="med" len="med"/>
            </a:ln>
          </p:spPr>
        </p:cxnSp>
        <p:pic>
          <p:nvPicPr>
            <p:cNvPr id="374" name="Google Shape;374;p18"/>
            <p:cNvPicPr preferRelativeResize="0"/>
            <p:nvPr/>
          </p:nvPicPr>
          <p:blipFill>
            <a:blip r:embed="rId7">
              <a:alphaModFix/>
            </a:blip>
            <a:stretch>
              <a:fillRect/>
            </a:stretch>
          </p:blipFill>
          <p:spPr>
            <a:xfrm>
              <a:off x="4683896" y="3664108"/>
              <a:ext cx="204418" cy="289586"/>
            </a:xfrm>
            <a:prstGeom prst="rect">
              <a:avLst/>
            </a:prstGeom>
            <a:noFill/>
            <a:ln>
              <a:noFill/>
            </a:ln>
          </p:spPr>
        </p:pic>
        <p:cxnSp>
          <p:nvCxnSpPr>
            <p:cNvPr id="375" name="Google Shape;375;p18"/>
            <p:cNvCxnSpPr/>
            <p:nvPr/>
          </p:nvCxnSpPr>
          <p:spPr>
            <a:xfrm>
              <a:off x="4869646" y="3808903"/>
              <a:ext cx="163500" cy="0"/>
            </a:xfrm>
            <a:prstGeom prst="straightConnector1">
              <a:avLst/>
            </a:prstGeom>
            <a:noFill/>
            <a:ln w="28575" cap="flat" cmpd="sng">
              <a:solidFill>
                <a:srgbClr val="FF0000"/>
              </a:solidFill>
              <a:prstDash val="solid"/>
              <a:round/>
              <a:headEnd type="none" w="med" len="med"/>
              <a:tailEnd type="triangle" w="med" len="med"/>
            </a:ln>
          </p:spPr>
        </p:cxnSp>
        <p:sp>
          <p:nvSpPr>
            <p:cNvPr id="376" name="Google Shape;376;p18"/>
            <p:cNvSpPr txBox="1"/>
            <p:nvPr/>
          </p:nvSpPr>
          <p:spPr>
            <a:xfrm>
              <a:off x="6922839" y="3823906"/>
              <a:ext cx="28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-1</a:t>
              </a:r>
              <a:endParaRPr sz="700">
                <a:solidFill>
                  <a:srgbClr val="000000"/>
                </a:solidFill>
                <a:highlight>
                  <a:schemeClr val="lt1"/>
                </a:highlight>
                <a:latin typeface="Calibri"/>
                <a:ea typeface="Calibri"/>
                <a:cs typeface="Calibri"/>
                <a:sym typeface="Calibri"/>
              </a:endParaRPr>
            </a:p>
          </p:txBody>
        </p:sp>
        <p:sp>
          <p:nvSpPr>
            <p:cNvPr id="377" name="Google Shape;377;p18"/>
            <p:cNvSpPr/>
            <p:nvPr/>
          </p:nvSpPr>
          <p:spPr>
            <a:xfrm>
              <a:off x="7396885" y="3027635"/>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sp>
          <p:nvSpPr>
            <p:cNvPr id="378" name="Google Shape;378;p18"/>
            <p:cNvSpPr/>
            <p:nvPr/>
          </p:nvSpPr>
          <p:spPr>
            <a:xfrm>
              <a:off x="7904303" y="3027635"/>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sp>
          <p:nvSpPr>
            <p:cNvPr id="379" name="Google Shape;379;p18"/>
            <p:cNvSpPr/>
            <p:nvPr/>
          </p:nvSpPr>
          <p:spPr>
            <a:xfrm>
              <a:off x="8612692" y="3027629"/>
              <a:ext cx="328500" cy="415200"/>
            </a:xfrm>
            <a:prstGeom prst="roundRect">
              <a:avLst>
                <a:gd name="adj" fmla="val 16667"/>
              </a:avLst>
            </a:prstGeom>
            <a:solidFill>
              <a:srgbClr val="F6B26B"/>
            </a:solidFill>
            <a:ln w="2857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D</a:t>
              </a:r>
              <a:endParaRPr/>
            </a:p>
          </p:txBody>
        </p:sp>
        <p:cxnSp>
          <p:nvCxnSpPr>
            <p:cNvPr id="380" name="Google Shape;380;p18"/>
            <p:cNvCxnSpPr/>
            <p:nvPr/>
          </p:nvCxnSpPr>
          <p:spPr>
            <a:xfrm rot="10800000">
              <a:off x="7524515" y="3449337"/>
              <a:ext cx="0" cy="353100"/>
            </a:xfrm>
            <a:prstGeom prst="straightConnector1">
              <a:avLst/>
            </a:prstGeom>
            <a:noFill/>
            <a:ln w="28575" cap="flat" cmpd="sng">
              <a:solidFill>
                <a:srgbClr val="FF0000"/>
              </a:solidFill>
              <a:prstDash val="solid"/>
              <a:round/>
              <a:headEnd type="none" w="med" len="med"/>
              <a:tailEnd type="triangle" w="med" len="med"/>
            </a:ln>
          </p:spPr>
        </p:cxnSp>
        <p:cxnSp>
          <p:nvCxnSpPr>
            <p:cNvPr id="381" name="Google Shape;381;p18"/>
            <p:cNvCxnSpPr/>
            <p:nvPr/>
          </p:nvCxnSpPr>
          <p:spPr>
            <a:xfrm rot="10800000">
              <a:off x="8041095" y="3454402"/>
              <a:ext cx="0" cy="353100"/>
            </a:xfrm>
            <a:prstGeom prst="straightConnector1">
              <a:avLst/>
            </a:prstGeom>
            <a:noFill/>
            <a:ln w="28575" cap="flat" cmpd="sng">
              <a:solidFill>
                <a:srgbClr val="FF0000"/>
              </a:solidFill>
              <a:prstDash val="solid"/>
              <a:round/>
              <a:headEnd type="none" w="med" len="med"/>
              <a:tailEnd type="triangle" w="med" len="med"/>
            </a:ln>
          </p:spPr>
        </p:cxnSp>
        <p:cxnSp>
          <p:nvCxnSpPr>
            <p:cNvPr id="382" name="Google Shape;382;p18"/>
            <p:cNvCxnSpPr>
              <a:stCxn id="349" idx="3"/>
            </p:cNvCxnSpPr>
            <p:nvPr/>
          </p:nvCxnSpPr>
          <p:spPr>
            <a:xfrm>
              <a:off x="7975763" y="3800242"/>
              <a:ext cx="71100" cy="0"/>
            </a:xfrm>
            <a:prstGeom prst="straightConnector1">
              <a:avLst/>
            </a:prstGeom>
            <a:noFill/>
            <a:ln w="28575" cap="flat" cmpd="sng">
              <a:solidFill>
                <a:srgbClr val="FF0000"/>
              </a:solidFill>
              <a:prstDash val="solid"/>
              <a:round/>
              <a:headEnd type="none" w="med" len="med"/>
              <a:tailEnd type="none" w="med" len="med"/>
            </a:ln>
          </p:spPr>
        </p:cxnSp>
        <p:cxnSp>
          <p:nvCxnSpPr>
            <p:cNvPr id="383" name="Google Shape;383;p18"/>
            <p:cNvCxnSpPr/>
            <p:nvPr/>
          </p:nvCxnSpPr>
          <p:spPr>
            <a:xfrm>
              <a:off x="8684410" y="3800321"/>
              <a:ext cx="71100" cy="0"/>
            </a:xfrm>
            <a:prstGeom prst="straightConnector1">
              <a:avLst/>
            </a:prstGeom>
            <a:noFill/>
            <a:ln w="28575" cap="flat" cmpd="sng">
              <a:solidFill>
                <a:srgbClr val="FF0000"/>
              </a:solidFill>
              <a:prstDash val="solid"/>
              <a:round/>
              <a:headEnd type="none" w="med" len="med"/>
              <a:tailEnd type="none" w="med" len="med"/>
            </a:ln>
          </p:spPr>
        </p:cxnSp>
        <p:pic>
          <p:nvPicPr>
            <p:cNvPr id="384" name="Google Shape;384;p18"/>
            <p:cNvPicPr preferRelativeResize="0"/>
            <p:nvPr/>
          </p:nvPicPr>
          <p:blipFill>
            <a:blip r:embed="rId6">
              <a:alphaModFix/>
            </a:blip>
            <a:stretch>
              <a:fillRect/>
            </a:stretch>
          </p:blipFill>
          <p:spPr>
            <a:xfrm>
              <a:off x="4775726" y="3156377"/>
              <a:ext cx="187966" cy="303095"/>
            </a:xfrm>
            <a:prstGeom prst="rect">
              <a:avLst/>
            </a:prstGeom>
            <a:noFill/>
            <a:ln>
              <a:noFill/>
            </a:ln>
          </p:spPr>
        </p:pic>
        <p:pic>
          <p:nvPicPr>
            <p:cNvPr id="385" name="Google Shape;385;p18"/>
            <p:cNvPicPr preferRelativeResize="0"/>
            <p:nvPr/>
          </p:nvPicPr>
          <p:blipFill>
            <a:blip r:embed="rId7">
              <a:alphaModFix/>
            </a:blip>
            <a:stretch>
              <a:fillRect/>
            </a:stretch>
          </p:blipFill>
          <p:spPr>
            <a:xfrm>
              <a:off x="5998389" y="3163129"/>
              <a:ext cx="204418" cy="289586"/>
            </a:xfrm>
            <a:prstGeom prst="rect">
              <a:avLst/>
            </a:prstGeom>
            <a:noFill/>
            <a:ln>
              <a:noFill/>
            </a:ln>
          </p:spPr>
        </p:pic>
        <p:sp>
          <p:nvSpPr>
            <p:cNvPr id="386" name="Google Shape;386;p18"/>
            <p:cNvSpPr txBox="1"/>
            <p:nvPr/>
          </p:nvSpPr>
          <p:spPr>
            <a:xfrm>
              <a:off x="4927635" y="3215560"/>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Static parameters</a:t>
              </a:r>
              <a:endParaRPr sz="700">
                <a:solidFill>
                  <a:srgbClr val="000000"/>
                </a:solidFill>
                <a:latin typeface="Calibri"/>
                <a:ea typeface="Calibri"/>
                <a:cs typeface="Calibri"/>
                <a:sym typeface="Calibri"/>
              </a:endParaRPr>
            </a:p>
          </p:txBody>
        </p:sp>
        <p:sp>
          <p:nvSpPr>
            <p:cNvPr id="387" name="Google Shape;387;p18"/>
            <p:cNvSpPr txBox="1"/>
            <p:nvPr/>
          </p:nvSpPr>
          <p:spPr>
            <a:xfrm>
              <a:off x="6192846" y="3215560"/>
              <a:ext cx="1104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Hidden (latent) state</a:t>
              </a:r>
              <a:endParaRPr sz="700">
                <a:solidFill>
                  <a:srgbClr val="000000"/>
                </a:solidFill>
                <a:latin typeface="Calibri"/>
                <a:ea typeface="Calibri"/>
                <a:cs typeface="Calibri"/>
                <a:sym typeface="Calibri"/>
              </a:endParaRPr>
            </a:p>
          </p:txBody>
        </p:sp>
        <p:sp>
          <p:nvSpPr>
            <p:cNvPr id="388" name="Google Shape;388;p18"/>
            <p:cNvSpPr txBox="1"/>
            <p:nvPr/>
          </p:nvSpPr>
          <p:spPr>
            <a:xfrm>
              <a:off x="6054398" y="2973966"/>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389" name="Google Shape;389;p18"/>
            <p:cNvSpPr txBox="1"/>
            <p:nvPr/>
          </p:nvSpPr>
          <p:spPr>
            <a:xfrm>
              <a:off x="6097596" y="3297851"/>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390" name="Google Shape;390;p18"/>
            <p:cNvSpPr txBox="1"/>
            <p:nvPr/>
          </p:nvSpPr>
          <p:spPr>
            <a:xfrm>
              <a:off x="4815989" y="2973960"/>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pic>
          <p:nvPicPr>
            <p:cNvPr id="391" name="Google Shape;391;p18"/>
            <p:cNvPicPr preferRelativeResize="0"/>
            <p:nvPr/>
          </p:nvPicPr>
          <p:blipFill>
            <a:blip r:embed="rId7">
              <a:alphaModFix/>
            </a:blip>
            <a:stretch>
              <a:fillRect/>
            </a:stretch>
          </p:blipFill>
          <p:spPr>
            <a:xfrm>
              <a:off x="8752311" y="3655548"/>
              <a:ext cx="204418" cy="289586"/>
            </a:xfrm>
            <a:prstGeom prst="rect">
              <a:avLst/>
            </a:prstGeom>
            <a:noFill/>
            <a:ln>
              <a:noFill/>
            </a:ln>
          </p:spPr>
        </p:pic>
        <p:sp>
          <p:nvSpPr>
            <p:cNvPr id="392" name="Google Shape;392;p18"/>
            <p:cNvSpPr txBox="1"/>
            <p:nvPr/>
          </p:nvSpPr>
          <p:spPr>
            <a:xfrm>
              <a:off x="8851048" y="3823902"/>
              <a:ext cx="32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highlight>
                    <a:schemeClr val="lt1"/>
                  </a:highlight>
                  <a:latin typeface="Calibri"/>
                  <a:ea typeface="Calibri"/>
                  <a:cs typeface="Calibri"/>
                  <a:sym typeface="Calibri"/>
                </a:rPr>
                <a:t>H-2</a:t>
              </a:r>
              <a:endParaRPr sz="700">
                <a:solidFill>
                  <a:srgbClr val="000000"/>
                </a:solidFill>
                <a:highlight>
                  <a:schemeClr val="lt1"/>
                </a:highlight>
                <a:latin typeface="Calibri"/>
                <a:ea typeface="Calibri"/>
                <a:cs typeface="Calibri"/>
                <a:sym typeface="Calibri"/>
              </a:endParaRPr>
            </a:p>
          </p:txBody>
        </p:sp>
        <p:cxnSp>
          <p:nvCxnSpPr>
            <p:cNvPr id="393" name="Google Shape;393;p18"/>
            <p:cNvCxnSpPr/>
            <p:nvPr/>
          </p:nvCxnSpPr>
          <p:spPr>
            <a:xfrm rot="10800000">
              <a:off x="8749605" y="3454402"/>
              <a:ext cx="0" cy="353100"/>
            </a:xfrm>
            <a:prstGeom prst="straightConnector1">
              <a:avLst/>
            </a:prstGeom>
            <a:noFill/>
            <a:ln w="28575" cap="flat" cmpd="sng">
              <a:solidFill>
                <a:srgbClr val="FF0000"/>
              </a:solidFill>
              <a:prstDash val="solid"/>
              <a:round/>
              <a:headEnd type="none" w="med" len="med"/>
              <a:tailEnd type="triangle" w="med" len="med"/>
            </a:ln>
          </p:spPr>
        </p:cxnSp>
        <p:sp>
          <p:nvSpPr>
            <p:cNvPr id="394" name="Google Shape;394;p18"/>
            <p:cNvSpPr txBox="1"/>
            <p:nvPr/>
          </p:nvSpPr>
          <p:spPr>
            <a:xfrm>
              <a:off x="4793940" y="3775640"/>
              <a:ext cx="328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highlight>
                    <a:schemeClr val="lt1"/>
                  </a:highlight>
                  <a:latin typeface="Calibri"/>
                  <a:ea typeface="Calibri"/>
                  <a:cs typeface="Calibri"/>
                  <a:sym typeface="Calibri"/>
                </a:rPr>
                <a:t>init</a:t>
              </a:r>
              <a:endParaRPr sz="600">
                <a:solidFill>
                  <a:srgbClr val="000000"/>
                </a:solidFill>
                <a:highlight>
                  <a:schemeClr val="lt1"/>
                </a:highlight>
                <a:latin typeface="Calibri"/>
                <a:ea typeface="Calibri"/>
                <a:cs typeface="Calibri"/>
                <a:sym typeface="Calibri"/>
              </a:endParaRPr>
            </a:p>
          </p:txBody>
        </p:sp>
      </p:grpSp>
      <p:sp>
        <p:nvSpPr>
          <p:cNvPr id="395" name="Google Shape;395;p18"/>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Architectures: LSTM, AccRNN, and AccLSTM</a:t>
            </a:r>
            <a:endParaRPr>
              <a:latin typeface="Calibri"/>
              <a:ea typeface="Calibri"/>
              <a:cs typeface="Calibri"/>
              <a:sym typeface="Calibri"/>
            </a:endParaRPr>
          </a:p>
        </p:txBody>
      </p:sp>
      <p:sp>
        <p:nvSpPr>
          <p:cNvPr id="396" name="Google Shape;396;p18"/>
          <p:cNvSpPr txBox="1"/>
          <p:nvPr/>
        </p:nvSpPr>
        <p:spPr>
          <a:xfrm>
            <a:off x="104700" y="686450"/>
            <a:ext cx="5084400" cy="20151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RNNs apply full matrix transformations to inputs and latent vectors at each step, which distorts information quickly and makes training less stable.</a:t>
            </a:r>
            <a:br>
              <a:rPr lang="en" sz="2000">
                <a:solidFill>
                  <a:srgbClr val="0C0C0C"/>
                </a:solidFill>
                <a:latin typeface="Calibri"/>
                <a:ea typeface="Calibri"/>
                <a:cs typeface="Calibri"/>
                <a:sym typeface="Calibri"/>
              </a:rPr>
            </a:br>
            <a:endParaRPr sz="12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The </a:t>
            </a:r>
            <a:r>
              <a:rPr lang="en" sz="2000" b="1">
                <a:solidFill>
                  <a:srgbClr val="0C0C0C"/>
                </a:solidFill>
                <a:latin typeface="Calibri"/>
                <a:ea typeface="Calibri"/>
                <a:cs typeface="Calibri"/>
                <a:sym typeface="Calibri"/>
              </a:rPr>
              <a:t>long short-term memory (LSTM) </a:t>
            </a:r>
            <a:r>
              <a:rPr lang="en" sz="2000">
                <a:solidFill>
                  <a:srgbClr val="0C0C0C"/>
                </a:solidFill>
                <a:latin typeface="Calibri"/>
                <a:ea typeface="Calibri"/>
                <a:cs typeface="Calibri"/>
                <a:sym typeface="Calibri"/>
              </a:rPr>
              <a:t>architecture addresses this by only linearly modifying the latent vector at each step.</a:t>
            </a:r>
            <a:endParaRPr sz="2000">
              <a:solidFill>
                <a:srgbClr val="0C0C0C"/>
              </a:solidFill>
              <a:latin typeface="Calibri"/>
              <a:ea typeface="Calibri"/>
              <a:cs typeface="Calibri"/>
              <a:sym typeface="Calibri"/>
            </a:endParaRPr>
          </a:p>
        </p:txBody>
      </p:sp>
      <p:sp>
        <p:nvSpPr>
          <p:cNvPr id="397" name="Google Shape;397;p18"/>
          <p:cNvSpPr txBox="1"/>
          <p:nvPr/>
        </p:nvSpPr>
        <p:spPr>
          <a:xfrm>
            <a:off x="4836725" y="2567000"/>
            <a:ext cx="4093800" cy="2490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By default, RNN and LSTM don’t cycle their top-layer outputs as inputs to subsequent steps.</a:t>
            </a:r>
            <a:endParaRPr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2000">
                <a:solidFill>
                  <a:srgbClr val="0C0C0C"/>
                </a:solidFill>
                <a:latin typeface="Calibri"/>
                <a:ea typeface="Calibri"/>
                <a:cs typeface="Calibri"/>
                <a:sym typeface="Calibri"/>
              </a:rPr>
              <a:t>Soil saturation is an important component of the governing equations, so I modified the RNN and LSTM to explicitly accumulate it, dubbed </a:t>
            </a:r>
            <a:r>
              <a:rPr lang="en" sz="2000" b="1">
                <a:solidFill>
                  <a:srgbClr val="0C0C0C"/>
                </a:solidFill>
                <a:latin typeface="Calibri"/>
                <a:ea typeface="Calibri"/>
                <a:cs typeface="Calibri"/>
                <a:sym typeface="Calibri"/>
              </a:rPr>
              <a:t>AccRNN</a:t>
            </a:r>
            <a:r>
              <a:rPr lang="en" sz="2000">
                <a:solidFill>
                  <a:srgbClr val="0C0C0C"/>
                </a:solidFill>
                <a:latin typeface="Calibri"/>
                <a:ea typeface="Calibri"/>
                <a:cs typeface="Calibri"/>
                <a:sym typeface="Calibri"/>
              </a:rPr>
              <a:t> and </a:t>
            </a:r>
            <a:r>
              <a:rPr lang="en" sz="2000" b="1">
                <a:solidFill>
                  <a:srgbClr val="0C0C0C"/>
                </a:solidFill>
                <a:latin typeface="Calibri"/>
                <a:ea typeface="Calibri"/>
                <a:cs typeface="Calibri"/>
                <a:sym typeface="Calibri"/>
              </a:rPr>
              <a:t>AccLSTM</a:t>
            </a:r>
            <a:r>
              <a:rPr lang="en" sz="2000">
                <a:solidFill>
                  <a:srgbClr val="0C0C0C"/>
                </a:solidFill>
                <a:latin typeface="Calibri"/>
                <a:ea typeface="Calibri"/>
                <a:cs typeface="Calibri"/>
                <a:sym typeface="Calibri"/>
              </a:rPr>
              <a:t>.</a:t>
            </a:r>
            <a:endParaRPr sz="2000">
              <a:solidFill>
                <a:srgbClr val="0C0C0C"/>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Challenges and Strategies</a:t>
            </a:r>
            <a:endParaRPr>
              <a:latin typeface="Calibri"/>
              <a:ea typeface="Calibri"/>
              <a:cs typeface="Calibri"/>
              <a:sym typeface="Calibri"/>
            </a:endParaRPr>
          </a:p>
        </p:txBody>
      </p:sp>
      <p:sp>
        <p:nvSpPr>
          <p:cNvPr id="421" name="Google Shape;421;p21"/>
          <p:cNvSpPr txBox="1">
            <a:spLocks noGrp="1"/>
          </p:cNvSpPr>
          <p:nvPr>
            <p:ph type="body" idx="1"/>
          </p:nvPr>
        </p:nvSpPr>
        <p:spPr>
          <a:xfrm>
            <a:off x="4599151" y="828025"/>
            <a:ext cx="4488432" cy="4157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u="sng">
                <a:solidFill>
                  <a:schemeClr val="dk1"/>
                </a:solidFill>
                <a:latin typeface="Calibri"/>
                <a:ea typeface="Calibri"/>
                <a:cs typeface="Calibri"/>
                <a:sym typeface="Calibri"/>
              </a:rPr>
              <a:t>Effective evaluation is difficult because:</a:t>
            </a:r>
            <a:endParaRPr u="sng">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Model configuration has a large number of independent variables</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Dynamics depend strongly on relatively rare events like precipitation, runoff, snow melt.</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Static parameters like vegetation and soil texture have a significant and discrete influence on temporal dynamics.</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Characterizing performance in terms of meteorological context since input variables are highly auto-correlated and nonlinear.</a:t>
            </a:r>
            <a:endParaRPr sz="1600">
              <a:solidFill>
                <a:schemeClr val="dk1"/>
              </a:solidFill>
              <a:latin typeface="Calibri"/>
              <a:ea typeface="Calibri"/>
              <a:cs typeface="Calibri"/>
              <a:sym typeface="Calibri"/>
            </a:endParaRPr>
          </a:p>
        </p:txBody>
      </p:sp>
      <p:sp>
        <p:nvSpPr>
          <p:cNvPr id="4" name="Google Shape;402;p19">
            <a:extLst>
              <a:ext uri="{FF2B5EF4-FFF2-40B4-BE49-F238E27FC236}">
                <a16:creationId xmlns:a16="http://schemas.microsoft.com/office/drawing/2014/main" id="{B5364472-8213-989D-A573-561FB484AFB0}"/>
              </a:ext>
            </a:extLst>
          </p:cNvPr>
          <p:cNvSpPr txBox="1">
            <a:spLocks/>
          </p:cNvSpPr>
          <p:nvPr/>
        </p:nvSpPr>
        <p:spPr>
          <a:xfrm>
            <a:off x="68950" y="599425"/>
            <a:ext cx="4365900" cy="4467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en-US" sz="2000" b="1" u="sng">
                <a:solidFill>
                  <a:schemeClr val="dk1"/>
                </a:solidFill>
                <a:latin typeface="Calibri"/>
                <a:ea typeface="Calibri"/>
                <a:cs typeface="Calibri"/>
                <a:sym typeface="Calibri"/>
              </a:rPr>
              <a:t>Data selection:</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Training and validating on all data 2012-2018 with 66.7% training split.</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Testing on all data 2018-2024</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Sample initialization points separated by at least 31 hours to preserve variety.</a:t>
            </a:r>
          </a:p>
          <a:p>
            <a:pPr marL="0" indent="0">
              <a:lnSpc>
                <a:spcPct val="100000"/>
              </a:lnSpc>
              <a:buFont typeface="Arial"/>
              <a:buNone/>
            </a:pPr>
            <a:endParaRPr lang="en-US" sz="1700">
              <a:solidFill>
                <a:schemeClr val="dk1"/>
              </a:solidFill>
              <a:latin typeface="Calibri"/>
              <a:ea typeface="Calibri"/>
              <a:cs typeface="Calibri"/>
              <a:sym typeface="Calibri"/>
            </a:endParaRPr>
          </a:p>
          <a:p>
            <a:pPr marL="0" indent="0">
              <a:lnSpc>
                <a:spcPct val="100000"/>
              </a:lnSpc>
              <a:buFont typeface="Arial"/>
              <a:buNone/>
            </a:pPr>
            <a:r>
              <a:rPr lang="en-US" sz="2000" b="1" u="sng">
                <a:solidFill>
                  <a:schemeClr val="dk1"/>
                </a:solidFill>
                <a:latin typeface="Calibri"/>
                <a:ea typeface="Calibri"/>
                <a:cs typeface="Calibri"/>
                <a:sym typeface="Calibri"/>
              </a:rPr>
              <a:t>Independent variables:</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Model </a:t>
            </a:r>
            <a:r>
              <a:rPr lang="en-US" sz="1700" b="1">
                <a:solidFill>
                  <a:schemeClr val="dk1"/>
                </a:solidFill>
                <a:latin typeface="Calibri"/>
                <a:ea typeface="Calibri"/>
                <a:cs typeface="Calibri"/>
                <a:sym typeface="Calibri"/>
              </a:rPr>
              <a:t>target</a:t>
            </a:r>
            <a:r>
              <a:rPr lang="en-US" sz="1700">
                <a:solidFill>
                  <a:schemeClr val="dk1"/>
                </a:solidFill>
                <a:latin typeface="Calibri"/>
                <a:ea typeface="Calibri"/>
                <a:cs typeface="Calibri"/>
                <a:sym typeface="Calibri"/>
              </a:rPr>
              <a:t> (Soil moisture area density or relative soil moisture)</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Model </a:t>
            </a:r>
            <a:r>
              <a:rPr lang="en-US" sz="1700" b="1">
                <a:solidFill>
                  <a:schemeClr val="dk1"/>
                </a:solidFill>
                <a:latin typeface="Calibri"/>
                <a:ea typeface="Calibri"/>
                <a:cs typeface="Calibri"/>
                <a:sym typeface="Calibri"/>
              </a:rPr>
              <a:t>type</a:t>
            </a:r>
            <a:r>
              <a:rPr lang="en-US" sz="1700">
                <a:solidFill>
                  <a:schemeClr val="dk1"/>
                </a:solidFill>
                <a:latin typeface="Calibri"/>
                <a:ea typeface="Calibri"/>
                <a:cs typeface="Calibri"/>
                <a:sym typeface="Calibri"/>
              </a:rPr>
              <a:t> (FNN, AccRNN, AccLSTM)</a:t>
            </a:r>
          </a:p>
          <a:p>
            <a:pPr indent="-336550">
              <a:lnSpc>
                <a:spcPct val="100000"/>
              </a:lnSpc>
              <a:buClr>
                <a:schemeClr val="dk1"/>
              </a:buClr>
              <a:buSzPts val="1700"/>
              <a:buFont typeface="Calibri"/>
              <a:buChar char="●"/>
            </a:pPr>
            <a:r>
              <a:rPr lang="en-US" sz="1700" b="1">
                <a:solidFill>
                  <a:schemeClr val="dk1"/>
                </a:solidFill>
                <a:latin typeface="Calibri"/>
                <a:ea typeface="Calibri"/>
                <a:cs typeface="Calibri"/>
                <a:sym typeface="Calibri"/>
              </a:rPr>
              <a:t>Loss</a:t>
            </a:r>
            <a:r>
              <a:rPr lang="en-US" sz="1700">
                <a:solidFill>
                  <a:schemeClr val="dk1"/>
                </a:solidFill>
                <a:latin typeface="Calibri"/>
                <a:ea typeface="Calibri"/>
                <a:cs typeface="Calibri"/>
                <a:sym typeface="Calibri"/>
              </a:rPr>
              <a:t> </a:t>
            </a:r>
            <a:r>
              <a:rPr lang="en-US" sz="1700" b="1">
                <a:solidFill>
                  <a:schemeClr val="dk1"/>
                </a:solidFill>
                <a:latin typeface="Calibri"/>
                <a:ea typeface="Calibri"/>
                <a:cs typeface="Calibri"/>
                <a:sym typeface="Calibri"/>
              </a:rPr>
              <a:t>function</a:t>
            </a:r>
            <a:r>
              <a:rPr lang="en-US" sz="1700">
                <a:solidFill>
                  <a:schemeClr val="dk1"/>
                </a:solidFill>
                <a:latin typeface="Calibri"/>
                <a:ea typeface="Calibri"/>
                <a:cs typeface="Calibri"/>
                <a:sym typeface="Calibri"/>
              </a:rPr>
              <a:t> parameters</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Number of </a:t>
            </a:r>
            <a:r>
              <a:rPr lang="en-US" sz="1700" b="1">
                <a:solidFill>
                  <a:schemeClr val="dk1"/>
                </a:solidFill>
                <a:latin typeface="Calibri"/>
                <a:ea typeface="Calibri"/>
                <a:cs typeface="Calibri"/>
                <a:sym typeface="Calibri"/>
              </a:rPr>
              <a:t>layers</a:t>
            </a:r>
            <a:r>
              <a:rPr lang="en-US" sz="1700">
                <a:solidFill>
                  <a:schemeClr val="dk1"/>
                </a:solidFill>
                <a:latin typeface="Calibri"/>
                <a:ea typeface="Calibri"/>
                <a:cs typeface="Calibri"/>
                <a:sym typeface="Calibri"/>
              </a:rPr>
              <a:t> and </a:t>
            </a:r>
            <a:r>
              <a:rPr lang="en-US" sz="1700" b="1">
                <a:solidFill>
                  <a:schemeClr val="dk1"/>
                </a:solidFill>
                <a:latin typeface="Calibri"/>
                <a:ea typeface="Calibri"/>
                <a:cs typeface="Calibri"/>
                <a:sym typeface="Calibri"/>
              </a:rPr>
              <a:t>weights</a:t>
            </a:r>
            <a:r>
              <a:rPr lang="en-US" sz="1700">
                <a:solidFill>
                  <a:schemeClr val="dk1"/>
                </a:solidFill>
                <a:latin typeface="Calibri"/>
                <a:ea typeface="Calibri"/>
                <a:cs typeface="Calibri"/>
                <a:sym typeface="Calibri"/>
              </a:rPr>
              <a:t> per layer</a:t>
            </a:r>
          </a:p>
          <a:p>
            <a:pPr indent="-336550">
              <a:lnSpc>
                <a:spcPct val="100000"/>
              </a:lnSpc>
              <a:buClr>
                <a:schemeClr val="dk1"/>
              </a:buClr>
              <a:buSzPts val="1700"/>
              <a:buFont typeface="Calibri"/>
              <a:buChar char="●"/>
            </a:pPr>
            <a:r>
              <a:rPr lang="en-US" sz="1700" b="1">
                <a:solidFill>
                  <a:schemeClr val="dk1"/>
                </a:solidFill>
                <a:latin typeface="Calibri"/>
                <a:ea typeface="Calibri"/>
                <a:cs typeface="Calibri"/>
                <a:sym typeface="Calibri"/>
              </a:rPr>
              <a:t>Hyperparameters</a:t>
            </a:r>
            <a:r>
              <a:rPr lang="en-US" sz="1700">
                <a:solidFill>
                  <a:schemeClr val="dk1"/>
                </a:solidFill>
                <a:latin typeface="Calibri"/>
                <a:ea typeface="Calibri"/>
                <a:cs typeface="Calibri"/>
                <a:sym typeface="Calibri"/>
              </a:rPr>
              <a:t> (activation function, batch normalization, dropout,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0"/>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Training Methodology</a:t>
            </a:r>
            <a:endParaRPr>
              <a:latin typeface="Calibri"/>
              <a:ea typeface="Calibri"/>
              <a:cs typeface="Calibri"/>
              <a:sym typeface="Calibri"/>
            </a:endParaRPr>
          </a:p>
        </p:txBody>
      </p:sp>
      <p:sp>
        <p:nvSpPr>
          <p:cNvPr id="410" name="Google Shape;410;p20"/>
          <p:cNvSpPr txBox="1">
            <a:spLocks noGrp="1"/>
          </p:cNvSpPr>
          <p:nvPr>
            <p:ph type="body" idx="1"/>
          </p:nvPr>
        </p:nvSpPr>
        <p:spPr>
          <a:xfrm>
            <a:off x="68950" y="523225"/>
            <a:ext cx="5620800" cy="2319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b="1" u="sng">
                <a:solidFill>
                  <a:schemeClr val="dk1"/>
                </a:solidFill>
                <a:latin typeface="Calibri"/>
                <a:ea typeface="Calibri"/>
                <a:cs typeface="Calibri"/>
                <a:sym typeface="Calibri"/>
              </a:rPr>
              <a:t>Loss function changes:</a:t>
            </a:r>
            <a:endParaRPr b="1" u="sng">
              <a:solidFill>
                <a:schemeClr val="dk1"/>
              </a:solidFill>
              <a:latin typeface="Calibri"/>
              <a:ea typeface="Calibri"/>
              <a:cs typeface="Calibri"/>
              <a:sym typeface="Calibri"/>
            </a:endParaRPr>
          </a:p>
          <a:p>
            <a:pPr marL="457200" lvl="0" indent="-336550" algn="l" rtl="0">
              <a:lnSpc>
                <a:spcPct val="100000"/>
              </a:lnSpc>
              <a:spcBef>
                <a:spcPts val="0"/>
              </a:spcBef>
              <a:spcAft>
                <a:spcPts val="0"/>
              </a:spcAft>
              <a:buClr>
                <a:schemeClr val="dk1"/>
              </a:buClr>
              <a:buSzPts val="1700"/>
              <a:buFont typeface="Calibri"/>
              <a:buChar char="●"/>
            </a:pPr>
            <a:r>
              <a:rPr lang="en" sz="1600">
                <a:solidFill>
                  <a:schemeClr val="dk1"/>
                </a:solidFill>
                <a:latin typeface="Calibri"/>
                <a:ea typeface="Calibri"/>
                <a:cs typeface="Calibri"/>
                <a:sym typeface="Calibri"/>
              </a:rPr>
              <a:t>Separate state and increment norming</a:t>
            </a:r>
            <a:endParaRPr sz="1600">
              <a:solidFill>
                <a:schemeClr val="dk1"/>
              </a:solidFill>
              <a:latin typeface="Calibri"/>
              <a:ea typeface="Calibri"/>
              <a:cs typeface="Calibri"/>
              <a:sym typeface="Calibri"/>
            </a:endParaRPr>
          </a:p>
          <a:p>
            <a:pPr marL="457200" lvl="0" indent="-336550" algn="l" rtl="0">
              <a:lnSpc>
                <a:spcPct val="100000"/>
              </a:lnSpc>
              <a:spcBef>
                <a:spcPts val="0"/>
              </a:spcBef>
              <a:spcAft>
                <a:spcPts val="0"/>
              </a:spcAft>
              <a:buClr>
                <a:schemeClr val="dk1"/>
              </a:buClr>
              <a:buSzPts val="1700"/>
              <a:buFont typeface="Calibri"/>
              <a:buChar char="●"/>
            </a:pPr>
            <a:r>
              <a:rPr lang="en" sz="1600">
                <a:solidFill>
                  <a:schemeClr val="dk1"/>
                </a:solidFill>
                <a:latin typeface="Calibri"/>
                <a:ea typeface="Calibri"/>
                <a:cs typeface="Calibri"/>
                <a:sym typeface="Calibri"/>
              </a:rPr>
              <a:t>Bias loss proportional to change magnitude</a:t>
            </a:r>
            <a:endParaRPr sz="1600">
              <a:solidFill>
                <a:schemeClr val="dk1"/>
              </a:solidFill>
              <a:latin typeface="Calibri"/>
              <a:ea typeface="Calibri"/>
              <a:cs typeface="Calibri"/>
              <a:sym typeface="Calibri"/>
            </a:endParaRPr>
          </a:p>
          <a:p>
            <a:pPr marL="457200" lvl="0" indent="-336550" algn="l" rtl="0">
              <a:lnSpc>
                <a:spcPct val="100000"/>
              </a:lnSpc>
              <a:spcBef>
                <a:spcPts val="0"/>
              </a:spcBef>
              <a:spcAft>
                <a:spcPts val="0"/>
              </a:spcAft>
              <a:buClr>
                <a:schemeClr val="dk1"/>
              </a:buClr>
              <a:buSzPts val="1700"/>
              <a:buFont typeface="Calibri"/>
              <a:buChar char="●"/>
            </a:pPr>
            <a:r>
              <a:rPr lang="en" sz="1600">
                <a:solidFill>
                  <a:schemeClr val="dk1"/>
                </a:solidFill>
                <a:latin typeface="Calibri"/>
                <a:ea typeface="Calibri"/>
                <a:cs typeface="Calibri"/>
                <a:sym typeface="Calibri"/>
              </a:rPr>
              <a:t>Optionally ignore constant targets (snow)</a:t>
            </a:r>
            <a:endParaRPr sz="1600">
              <a:solidFill>
                <a:schemeClr val="dk1"/>
              </a:solidFill>
              <a:latin typeface="Calibri"/>
              <a:ea typeface="Calibri"/>
              <a:cs typeface="Calibri"/>
              <a:sym typeface="Calibri"/>
            </a:endParaRPr>
          </a:p>
          <a:p>
            <a:pPr marL="457200" lvl="0" indent="-336550" algn="l" rtl="0">
              <a:lnSpc>
                <a:spcPct val="100000"/>
              </a:lnSpc>
              <a:spcBef>
                <a:spcPts val="0"/>
              </a:spcBef>
              <a:spcAft>
                <a:spcPts val="0"/>
              </a:spcAft>
              <a:buClr>
                <a:schemeClr val="dk1"/>
              </a:buClr>
              <a:buSzPts val="1700"/>
              <a:buFont typeface="Calibri"/>
              <a:buChar char="●"/>
            </a:pPr>
            <a:r>
              <a:rPr lang="en" sz="1600">
                <a:solidFill>
                  <a:schemeClr val="dk1"/>
                </a:solidFill>
                <a:latin typeface="Calibri"/>
                <a:ea typeface="Calibri"/>
                <a:cs typeface="Calibri"/>
                <a:sym typeface="Calibri"/>
              </a:rPr>
              <a:t>Log-decreasing cyclical learning rate </a:t>
            </a:r>
            <a:endParaRPr sz="1600">
              <a:solidFill>
                <a:schemeClr val="dk1"/>
              </a:solidFill>
              <a:latin typeface="Calibri"/>
              <a:ea typeface="Calibri"/>
              <a:cs typeface="Calibri"/>
              <a:sym typeface="Calibri"/>
            </a:endParaRPr>
          </a:p>
          <a:p>
            <a:pPr marL="457200" lvl="0" indent="-336550" algn="l" rtl="0">
              <a:lnSpc>
                <a:spcPct val="100000"/>
              </a:lnSpc>
              <a:spcBef>
                <a:spcPts val="0"/>
              </a:spcBef>
              <a:spcAft>
                <a:spcPts val="0"/>
              </a:spcAft>
              <a:buClr>
                <a:schemeClr val="dk1"/>
              </a:buClr>
              <a:buSzPts val="1700"/>
              <a:buFont typeface="Calibri"/>
              <a:buChar char="●"/>
            </a:pPr>
            <a:r>
              <a:rPr lang="en" sz="1600">
                <a:solidFill>
                  <a:schemeClr val="dk1"/>
                </a:solidFill>
                <a:latin typeface="Calibri"/>
                <a:ea typeface="Calibri"/>
                <a:cs typeface="Calibri"/>
                <a:sym typeface="Calibri"/>
              </a:rPr>
              <a:t>Loss balanced between increment change error and accumulated state error with user-selected ratio.</a:t>
            </a:r>
            <a:endParaRPr sz="1600">
              <a:solidFill>
                <a:schemeClr val="dk1"/>
              </a:solidFill>
              <a:latin typeface="Calibri"/>
              <a:ea typeface="Calibri"/>
              <a:cs typeface="Calibri"/>
              <a:sym typeface="Calibri"/>
            </a:endParaRPr>
          </a:p>
        </p:txBody>
      </p:sp>
      <p:pic>
        <p:nvPicPr>
          <p:cNvPr id="411" name="Google Shape;411;p20"/>
          <p:cNvPicPr preferRelativeResize="0"/>
          <p:nvPr/>
        </p:nvPicPr>
        <p:blipFill>
          <a:blip r:embed="rId3">
            <a:alphaModFix/>
          </a:blip>
          <a:stretch>
            <a:fillRect/>
          </a:stretch>
        </p:blipFill>
        <p:spPr>
          <a:xfrm>
            <a:off x="67865" y="2591800"/>
            <a:ext cx="4923626" cy="2480300"/>
          </a:xfrm>
          <a:prstGeom prst="rect">
            <a:avLst/>
          </a:prstGeom>
          <a:noFill/>
          <a:ln>
            <a:noFill/>
          </a:ln>
        </p:spPr>
      </p:pic>
      <p:sp>
        <p:nvSpPr>
          <p:cNvPr id="412" name="Google Shape;412;p20"/>
          <p:cNvSpPr txBox="1"/>
          <p:nvPr/>
        </p:nvSpPr>
        <p:spPr>
          <a:xfrm>
            <a:off x="662677" y="2340555"/>
            <a:ext cx="3735096"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2012-2018 soil state histograms per soil texture</a:t>
            </a:r>
            <a:endParaRPr sz="1200">
              <a:solidFill>
                <a:srgbClr val="FFFFFF"/>
              </a:solidFill>
              <a:highlight>
                <a:srgbClr val="000000"/>
              </a:highlight>
              <a:latin typeface="Proxima Nova"/>
              <a:ea typeface="Proxima Nova"/>
              <a:cs typeface="Proxima Nova"/>
              <a:sym typeface="Proxima Nova"/>
            </a:endParaRPr>
          </a:p>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Left: area density (kg/m</a:t>
            </a:r>
            <a:r>
              <a:rPr lang="en" sz="1200" baseline="30000">
                <a:solidFill>
                  <a:srgbClr val="FFFFFF"/>
                </a:solidFill>
                <a:highlight>
                  <a:srgbClr val="000000"/>
                </a:highlight>
                <a:latin typeface="Proxima Nova"/>
                <a:ea typeface="Proxima Nova"/>
                <a:cs typeface="Proxima Nova"/>
                <a:sym typeface="Proxima Nova"/>
              </a:rPr>
              <a:t>2</a:t>
            </a:r>
            <a:r>
              <a:rPr lang="en" sz="1200">
                <a:solidFill>
                  <a:srgbClr val="FFFFFF"/>
                </a:solidFill>
                <a:highlight>
                  <a:srgbClr val="000000"/>
                </a:highlight>
                <a:latin typeface="Proxima Nova"/>
                <a:ea typeface="Proxima Nova"/>
                <a:cs typeface="Proxima Nova"/>
                <a:sym typeface="Proxima Nova"/>
              </a:rPr>
              <a:t>).</a:t>
            </a:r>
          </a:p>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Right: relative soil moisture (%)</a:t>
            </a:r>
            <a:endParaRPr sz="1200">
              <a:solidFill>
                <a:srgbClr val="FFFFFF"/>
              </a:solidFill>
              <a:highlight>
                <a:srgbClr val="000000"/>
              </a:highlight>
              <a:latin typeface="Proxima Nova"/>
              <a:ea typeface="Proxima Nova"/>
              <a:cs typeface="Proxima Nova"/>
              <a:sym typeface="Proxima Nova"/>
            </a:endParaRPr>
          </a:p>
        </p:txBody>
      </p:sp>
      <p:pic>
        <p:nvPicPr>
          <p:cNvPr id="413" name="Google Shape;413;p20"/>
          <p:cNvPicPr preferRelativeResize="0"/>
          <p:nvPr/>
        </p:nvPicPr>
        <p:blipFill>
          <a:blip r:embed="rId4">
            <a:alphaModFix/>
          </a:blip>
          <a:stretch>
            <a:fillRect/>
          </a:stretch>
        </p:blipFill>
        <p:spPr>
          <a:xfrm>
            <a:off x="5726135" y="314877"/>
            <a:ext cx="2784909" cy="2156523"/>
          </a:xfrm>
          <a:prstGeom prst="rect">
            <a:avLst/>
          </a:prstGeom>
          <a:noFill/>
          <a:ln>
            <a:noFill/>
          </a:ln>
        </p:spPr>
      </p:pic>
      <p:sp>
        <p:nvSpPr>
          <p:cNvPr id="414" name="Google Shape;414;p20"/>
          <p:cNvSpPr txBox="1"/>
          <p:nvPr/>
        </p:nvSpPr>
        <p:spPr>
          <a:xfrm>
            <a:off x="5689650" y="152400"/>
            <a:ext cx="2858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highlight>
                  <a:srgbClr val="000000"/>
                </a:highlight>
                <a:latin typeface="Proxima Nova"/>
                <a:ea typeface="Proxima Nova"/>
                <a:cs typeface="Proxima Nova"/>
                <a:sym typeface="Proxima Nova"/>
              </a:rPr>
              <a:t>Log-cyclical learning rate with decay</a:t>
            </a:r>
            <a:endParaRPr sz="1300">
              <a:solidFill>
                <a:srgbClr val="FFFFFF"/>
              </a:solidFill>
              <a:highlight>
                <a:srgbClr val="000000"/>
              </a:highlight>
              <a:latin typeface="Proxima Nova"/>
              <a:ea typeface="Proxima Nova"/>
              <a:cs typeface="Proxima Nova"/>
              <a:sym typeface="Proxima Nova"/>
            </a:endParaRPr>
          </a:p>
        </p:txBody>
      </p:sp>
      <p:sp>
        <p:nvSpPr>
          <p:cNvPr id="415" name="Google Shape;415;p20"/>
          <p:cNvSpPr txBox="1">
            <a:spLocks noGrp="1"/>
          </p:cNvSpPr>
          <p:nvPr>
            <p:ph type="body" idx="1"/>
          </p:nvPr>
        </p:nvSpPr>
        <p:spPr>
          <a:xfrm>
            <a:off x="4991500" y="2495550"/>
            <a:ext cx="4076400" cy="26022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700">
                <a:solidFill>
                  <a:schemeClr val="dk1"/>
                </a:solidFill>
                <a:latin typeface="Calibri"/>
                <a:ea typeface="Calibri"/>
                <a:cs typeface="Calibri"/>
                <a:sym typeface="Calibri"/>
              </a:rPr>
              <a:t>Using state magnitude of an output was very unstable, so models always predict the increment change in state.</a:t>
            </a:r>
            <a:endParaRPr sz="1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700">
                <a:solidFill>
                  <a:schemeClr val="dk1"/>
                </a:solidFill>
                <a:latin typeface="Calibri"/>
                <a:ea typeface="Calibri"/>
                <a:cs typeface="Calibri"/>
                <a:sym typeface="Calibri"/>
              </a:rPr>
              <a:t>Predicting relative soil moisture (RSM), which normalizes water content by hydraulic properties, tends to improve consistency between textures since dynamics (thus loss) occupy the same range of values after normalization.</a:t>
            </a:r>
            <a:endParaRPr sz="1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23"/>
          <p:cNvPicPr preferRelativeResize="0"/>
          <p:nvPr/>
        </p:nvPicPr>
        <p:blipFill>
          <a:blip r:embed="rId3">
            <a:alphaModFix/>
          </a:blip>
          <a:stretch>
            <a:fillRect/>
          </a:stretch>
        </p:blipFill>
        <p:spPr>
          <a:xfrm>
            <a:off x="171410" y="3240362"/>
            <a:ext cx="2483926" cy="1862935"/>
          </a:xfrm>
          <a:prstGeom prst="rect">
            <a:avLst/>
          </a:prstGeom>
          <a:noFill/>
          <a:ln>
            <a:noFill/>
          </a:ln>
        </p:spPr>
      </p:pic>
      <p:pic>
        <p:nvPicPr>
          <p:cNvPr id="451" name="Google Shape;451;p23"/>
          <p:cNvPicPr preferRelativeResize="0"/>
          <p:nvPr/>
        </p:nvPicPr>
        <p:blipFill>
          <a:blip r:embed="rId4">
            <a:alphaModFix/>
          </a:blip>
          <a:stretch>
            <a:fillRect/>
          </a:stretch>
        </p:blipFill>
        <p:spPr>
          <a:xfrm>
            <a:off x="171400" y="1301225"/>
            <a:ext cx="2483949" cy="1862950"/>
          </a:xfrm>
          <a:prstGeom prst="rect">
            <a:avLst/>
          </a:prstGeom>
          <a:noFill/>
          <a:ln>
            <a:noFill/>
          </a:ln>
        </p:spPr>
      </p:pic>
      <p:pic>
        <p:nvPicPr>
          <p:cNvPr id="452" name="Google Shape;452;p23"/>
          <p:cNvPicPr preferRelativeResize="0"/>
          <p:nvPr/>
        </p:nvPicPr>
        <p:blipFill>
          <a:blip r:embed="rId5">
            <a:alphaModFix/>
          </a:blip>
          <a:stretch>
            <a:fillRect/>
          </a:stretch>
        </p:blipFill>
        <p:spPr>
          <a:xfrm>
            <a:off x="2731560" y="3240354"/>
            <a:ext cx="2483926" cy="1862935"/>
          </a:xfrm>
          <a:prstGeom prst="rect">
            <a:avLst/>
          </a:prstGeom>
          <a:noFill/>
          <a:ln>
            <a:noFill/>
          </a:ln>
        </p:spPr>
      </p:pic>
      <p:pic>
        <p:nvPicPr>
          <p:cNvPr id="453" name="Google Shape;453;p23"/>
          <p:cNvPicPr preferRelativeResize="0"/>
          <p:nvPr/>
        </p:nvPicPr>
        <p:blipFill>
          <a:blip r:embed="rId6">
            <a:alphaModFix/>
          </a:blip>
          <a:stretch>
            <a:fillRect/>
          </a:stretch>
        </p:blipFill>
        <p:spPr>
          <a:xfrm>
            <a:off x="2720430" y="1301228"/>
            <a:ext cx="2483926" cy="1862935"/>
          </a:xfrm>
          <a:prstGeom prst="rect">
            <a:avLst/>
          </a:prstGeom>
          <a:noFill/>
          <a:ln>
            <a:noFill/>
          </a:ln>
        </p:spPr>
      </p:pic>
      <p:pic>
        <p:nvPicPr>
          <p:cNvPr id="454" name="Google Shape;454;p23"/>
          <p:cNvPicPr preferRelativeResize="0"/>
          <p:nvPr/>
        </p:nvPicPr>
        <p:blipFill>
          <a:blip r:embed="rId7">
            <a:alphaModFix/>
          </a:blip>
          <a:stretch>
            <a:fillRect/>
          </a:stretch>
        </p:blipFill>
        <p:spPr>
          <a:xfrm>
            <a:off x="171404" y="1301225"/>
            <a:ext cx="2483926" cy="1862930"/>
          </a:xfrm>
          <a:prstGeom prst="rect">
            <a:avLst/>
          </a:prstGeom>
          <a:noFill/>
          <a:ln>
            <a:noFill/>
          </a:ln>
        </p:spPr>
      </p:pic>
      <p:pic>
        <p:nvPicPr>
          <p:cNvPr id="455" name="Google Shape;455;p23"/>
          <p:cNvPicPr preferRelativeResize="0"/>
          <p:nvPr/>
        </p:nvPicPr>
        <p:blipFill>
          <a:blip r:embed="rId8">
            <a:alphaModFix/>
          </a:blip>
          <a:stretch>
            <a:fillRect/>
          </a:stretch>
        </p:blipFill>
        <p:spPr>
          <a:xfrm>
            <a:off x="2720425" y="3240350"/>
            <a:ext cx="2483926" cy="1862945"/>
          </a:xfrm>
          <a:prstGeom prst="rect">
            <a:avLst/>
          </a:prstGeom>
          <a:noFill/>
          <a:ln>
            <a:noFill/>
          </a:ln>
        </p:spPr>
      </p:pic>
      <p:pic>
        <p:nvPicPr>
          <p:cNvPr id="456" name="Google Shape;456;p23"/>
          <p:cNvPicPr preferRelativeResize="0"/>
          <p:nvPr/>
        </p:nvPicPr>
        <p:blipFill>
          <a:blip r:embed="rId9">
            <a:alphaModFix/>
          </a:blip>
          <a:stretch>
            <a:fillRect/>
          </a:stretch>
        </p:blipFill>
        <p:spPr>
          <a:xfrm>
            <a:off x="2720413" y="1301200"/>
            <a:ext cx="2483949" cy="1862966"/>
          </a:xfrm>
          <a:prstGeom prst="rect">
            <a:avLst/>
          </a:prstGeom>
          <a:noFill/>
          <a:ln>
            <a:noFill/>
          </a:ln>
        </p:spPr>
      </p:pic>
      <p:pic>
        <p:nvPicPr>
          <p:cNvPr id="457" name="Google Shape;457;p23"/>
          <p:cNvPicPr preferRelativeResize="0"/>
          <p:nvPr/>
        </p:nvPicPr>
        <p:blipFill>
          <a:blip r:embed="rId10">
            <a:alphaModFix/>
          </a:blip>
          <a:stretch>
            <a:fillRect/>
          </a:stretch>
        </p:blipFill>
        <p:spPr>
          <a:xfrm>
            <a:off x="171400" y="3240350"/>
            <a:ext cx="2483926" cy="1862947"/>
          </a:xfrm>
          <a:prstGeom prst="rect">
            <a:avLst/>
          </a:prstGeom>
          <a:noFill/>
          <a:ln>
            <a:noFill/>
          </a:ln>
        </p:spPr>
      </p:pic>
      <p:pic>
        <p:nvPicPr>
          <p:cNvPr id="458" name="Google Shape;458;p23"/>
          <p:cNvPicPr preferRelativeResize="0"/>
          <p:nvPr/>
        </p:nvPicPr>
        <p:blipFill>
          <a:blip r:embed="rId11">
            <a:alphaModFix/>
          </a:blip>
          <a:stretch>
            <a:fillRect/>
          </a:stretch>
        </p:blipFill>
        <p:spPr>
          <a:xfrm>
            <a:off x="2720413" y="3222238"/>
            <a:ext cx="2483949" cy="1862966"/>
          </a:xfrm>
          <a:prstGeom prst="rect">
            <a:avLst/>
          </a:prstGeom>
          <a:noFill/>
          <a:ln>
            <a:noFill/>
          </a:ln>
        </p:spPr>
      </p:pic>
      <p:pic>
        <p:nvPicPr>
          <p:cNvPr id="459" name="Google Shape;459;p23"/>
          <p:cNvPicPr preferRelativeResize="0"/>
          <p:nvPr/>
        </p:nvPicPr>
        <p:blipFill>
          <a:blip r:embed="rId12">
            <a:alphaModFix/>
          </a:blip>
          <a:stretch>
            <a:fillRect/>
          </a:stretch>
        </p:blipFill>
        <p:spPr>
          <a:xfrm>
            <a:off x="2731538" y="1283119"/>
            <a:ext cx="2483926" cy="1862945"/>
          </a:xfrm>
          <a:prstGeom prst="rect">
            <a:avLst/>
          </a:prstGeom>
          <a:noFill/>
          <a:ln>
            <a:noFill/>
          </a:ln>
        </p:spPr>
      </p:pic>
      <p:cxnSp>
        <p:nvCxnSpPr>
          <p:cNvPr id="460" name="Google Shape;460;p23"/>
          <p:cNvCxnSpPr/>
          <p:nvPr/>
        </p:nvCxnSpPr>
        <p:spPr>
          <a:xfrm rot="10800000">
            <a:off x="3264550" y="4033775"/>
            <a:ext cx="196500" cy="290400"/>
          </a:xfrm>
          <a:prstGeom prst="straightConnector1">
            <a:avLst/>
          </a:prstGeom>
          <a:noFill/>
          <a:ln w="28575" cap="flat" cmpd="sng">
            <a:solidFill>
              <a:srgbClr val="000000"/>
            </a:solidFill>
            <a:prstDash val="solid"/>
            <a:round/>
            <a:headEnd type="none" w="med" len="med"/>
            <a:tailEnd type="none" w="med" len="med"/>
          </a:ln>
        </p:spPr>
      </p:cxnSp>
      <p:pic>
        <p:nvPicPr>
          <p:cNvPr id="461" name="Google Shape;461;p23"/>
          <p:cNvPicPr preferRelativeResize="0"/>
          <p:nvPr/>
        </p:nvPicPr>
        <p:blipFill>
          <a:blip r:embed="rId13">
            <a:alphaModFix/>
          </a:blip>
          <a:stretch>
            <a:fillRect/>
          </a:stretch>
        </p:blipFill>
        <p:spPr>
          <a:xfrm>
            <a:off x="171388" y="1283119"/>
            <a:ext cx="2483926" cy="1862945"/>
          </a:xfrm>
          <a:prstGeom prst="rect">
            <a:avLst/>
          </a:prstGeom>
          <a:noFill/>
          <a:ln>
            <a:noFill/>
          </a:ln>
        </p:spPr>
      </p:pic>
      <p:pic>
        <p:nvPicPr>
          <p:cNvPr id="462" name="Google Shape;462;p23"/>
          <p:cNvPicPr preferRelativeResize="0"/>
          <p:nvPr/>
        </p:nvPicPr>
        <p:blipFill>
          <a:blip r:embed="rId14">
            <a:alphaModFix/>
          </a:blip>
          <a:stretch>
            <a:fillRect/>
          </a:stretch>
        </p:blipFill>
        <p:spPr>
          <a:xfrm>
            <a:off x="171388" y="3222244"/>
            <a:ext cx="2483926" cy="1862945"/>
          </a:xfrm>
          <a:prstGeom prst="rect">
            <a:avLst/>
          </a:prstGeom>
          <a:noFill/>
          <a:ln>
            <a:noFill/>
          </a:ln>
        </p:spPr>
      </p:pic>
      <p:sp>
        <p:nvSpPr>
          <p:cNvPr id="463" name="Google Shape;463;p23"/>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Validation Histograms</a:t>
            </a:r>
            <a:endParaRPr>
              <a:latin typeface="Calibri"/>
              <a:ea typeface="Calibri"/>
              <a:cs typeface="Calibri"/>
              <a:sym typeface="Calibri"/>
            </a:endParaRPr>
          </a:p>
        </p:txBody>
      </p:sp>
      <p:sp>
        <p:nvSpPr>
          <p:cNvPr id="464" name="Google Shape;464;p23"/>
          <p:cNvSpPr txBox="1">
            <a:spLocks noGrp="1"/>
          </p:cNvSpPr>
          <p:nvPr>
            <p:ph type="body" idx="1"/>
          </p:nvPr>
        </p:nvSpPr>
        <p:spPr>
          <a:xfrm>
            <a:off x="68950" y="523225"/>
            <a:ext cx="8904900" cy="7599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These are basic validation curves for </a:t>
            </a:r>
            <a:r>
              <a:rPr lang="en" sz="2000" b="1">
                <a:solidFill>
                  <a:schemeClr val="dk1"/>
                </a:solidFill>
                <a:latin typeface="Calibri"/>
                <a:ea typeface="Calibri"/>
                <a:cs typeface="Calibri"/>
                <a:sym typeface="Calibri"/>
              </a:rPr>
              <a:t>hourly</a:t>
            </a:r>
            <a:r>
              <a:rPr lang="en" sz="2000">
                <a:solidFill>
                  <a:schemeClr val="dk1"/>
                </a:solidFill>
                <a:latin typeface="Calibri"/>
                <a:ea typeface="Calibri"/>
                <a:cs typeface="Calibri"/>
                <a:sym typeface="Calibri"/>
              </a:rPr>
              <a:t> </a:t>
            </a:r>
            <a:r>
              <a:rPr lang="en" sz="2000" b="1">
                <a:solidFill>
                  <a:schemeClr val="dk1"/>
                </a:solidFill>
                <a:latin typeface="Calibri"/>
                <a:ea typeface="Calibri"/>
                <a:cs typeface="Calibri"/>
                <a:sym typeface="Calibri"/>
              </a:rPr>
              <a:t>increment change</a:t>
            </a:r>
            <a:r>
              <a:rPr lang="en" sz="2000">
                <a:solidFill>
                  <a:schemeClr val="dk1"/>
                </a:solidFill>
                <a:latin typeface="Calibri"/>
                <a:ea typeface="Calibri"/>
                <a:cs typeface="Calibri"/>
                <a:sym typeface="Calibri"/>
              </a:rPr>
              <a:t> in the form of a heatmap, (log axis) showing the divergence of predictions from the actual data in each value bin.</a:t>
            </a:r>
            <a:endParaRPr sz="2000">
              <a:solidFill>
                <a:schemeClr val="dk1"/>
              </a:solidFill>
              <a:latin typeface="Calibri"/>
              <a:ea typeface="Calibri"/>
              <a:cs typeface="Calibri"/>
              <a:sym typeface="Calibri"/>
            </a:endParaRPr>
          </a:p>
        </p:txBody>
      </p:sp>
      <p:cxnSp>
        <p:nvCxnSpPr>
          <p:cNvPr id="465" name="Google Shape;465;p23"/>
          <p:cNvCxnSpPr/>
          <p:nvPr/>
        </p:nvCxnSpPr>
        <p:spPr>
          <a:xfrm rot="10800000" flipH="1">
            <a:off x="1563875" y="3991450"/>
            <a:ext cx="785100" cy="384000"/>
          </a:xfrm>
          <a:prstGeom prst="straightConnector1">
            <a:avLst/>
          </a:prstGeom>
          <a:noFill/>
          <a:ln w="28575" cap="flat" cmpd="sng">
            <a:solidFill>
              <a:srgbClr val="000000"/>
            </a:solidFill>
            <a:prstDash val="solid"/>
            <a:round/>
            <a:headEnd type="none" w="med" len="med"/>
            <a:tailEnd type="none" w="med" len="med"/>
          </a:ln>
        </p:spPr>
      </p:cxnSp>
      <p:cxnSp>
        <p:nvCxnSpPr>
          <p:cNvPr id="466" name="Google Shape;466;p23"/>
          <p:cNvCxnSpPr/>
          <p:nvPr/>
        </p:nvCxnSpPr>
        <p:spPr>
          <a:xfrm flipH="1">
            <a:off x="2828675" y="2837212"/>
            <a:ext cx="623700" cy="675000"/>
          </a:xfrm>
          <a:prstGeom prst="straightConnector1">
            <a:avLst/>
          </a:prstGeom>
          <a:noFill/>
          <a:ln w="28575" cap="flat" cmpd="sng">
            <a:solidFill>
              <a:srgbClr val="000000"/>
            </a:solidFill>
            <a:prstDash val="solid"/>
            <a:round/>
            <a:headEnd type="none" w="med" len="med"/>
            <a:tailEnd type="none" w="med" len="med"/>
          </a:ln>
        </p:spPr>
      </p:cxnSp>
      <p:sp>
        <p:nvSpPr>
          <p:cNvPr id="467" name="Google Shape;467;p23"/>
          <p:cNvSpPr txBox="1"/>
          <p:nvPr/>
        </p:nvSpPr>
        <p:spPr>
          <a:xfrm>
            <a:off x="2095175" y="3358000"/>
            <a:ext cx="1841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Missed precipitation events or anomalous spikes in moisture content can be very detrimental to performance</a:t>
            </a:r>
            <a:endParaRPr sz="1000">
              <a:solidFill>
                <a:srgbClr val="FFFFFF"/>
              </a:solidFill>
              <a:highlight>
                <a:srgbClr val="000000"/>
              </a:highlight>
              <a:latin typeface="Proxima Nova"/>
              <a:ea typeface="Proxima Nova"/>
              <a:cs typeface="Proxima Nova"/>
              <a:sym typeface="Proxima Nova"/>
            </a:endParaRPr>
          </a:p>
        </p:txBody>
      </p:sp>
      <p:sp>
        <p:nvSpPr>
          <p:cNvPr id="468" name="Google Shape;468;p23"/>
          <p:cNvSpPr txBox="1"/>
          <p:nvPr/>
        </p:nvSpPr>
        <p:spPr>
          <a:xfrm>
            <a:off x="5291675" y="1301225"/>
            <a:ext cx="3794400" cy="3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The ‘tails’ contouring the zero bin of both axes indicate that sometimes precipitation events are fabricated, missed, or lagged. This is typically in the </a:t>
            </a:r>
            <a:r>
              <a:rPr lang="en" sz="1800" b="1">
                <a:latin typeface="Calibri"/>
                <a:ea typeface="Calibri"/>
                <a:cs typeface="Calibri"/>
                <a:sym typeface="Calibri"/>
              </a:rPr>
              <a:t>first 3 output timesteps</a:t>
            </a:r>
            <a:r>
              <a:rPr lang="en"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Overall, there is no strong bias toward over or under-predicting hourly change in soil moisture.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Visually, the </a:t>
            </a:r>
            <a:r>
              <a:rPr lang="en" sz="1800" b="1">
                <a:latin typeface="Calibri"/>
                <a:ea typeface="Calibri"/>
                <a:cs typeface="Calibri"/>
                <a:sym typeface="Calibri"/>
              </a:rPr>
              <a:t>AccLSTM</a:t>
            </a:r>
            <a:r>
              <a:rPr lang="en" sz="1800">
                <a:latin typeface="Calibri"/>
                <a:ea typeface="Calibri"/>
                <a:cs typeface="Calibri"/>
                <a:sym typeface="Calibri"/>
              </a:rPr>
              <a:t> has the “tightest” validation curve.</a:t>
            </a:r>
            <a:endParaRPr sz="1800">
              <a:latin typeface="Calibri"/>
              <a:ea typeface="Calibri"/>
              <a:cs typeface="Calibri"/>
              <a:sym typeface="Calibri"/>
            </a:endParaRPr>
          </a:p>
        </p:txBody>
      </p:sp>
      <p:sp>
        <p:nvSpPr>
          <p:cNvPr id="469" name="Google Shape;469;p23"/>
          <p:cNvSpPr txBox="1"/>
          <p:nvPr/>
        </p:nvSpPr>
        <p:spPr>
          <a:xfrm>
            <a:off x="500950" y="1113075"/>
            <a:ext cx="438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True/predicted joint histograms for  relative soil moisture</a:t>
            </a:r>
            <a:endParaRPr sz="1200">
              <a:solidFill>
                <a:srgbClr val="FFFFFF"/>
              </a:solidFill>
              <a:highlight>
                <a:srgbClr val="000000"/>
              </a:highlight>
              <a:latin typeface="Proxima Nova"/>
              <a:ea typeface="Proxima Nova"/>
              <a:cs typeface="Proxima Nova"/>
              <a:sym typeface="Proxima Nova"/>
            </a:endParaRPr>
          </a:p>
        </p:txBody>
      </p:sp>
      <p:sp>
        <p:nvSpPr>
          <p:cNvPr id="470" name="Google Shape;470;p23"/>
          <p:cNvSpPr txBox="1"/>
          <p:nvPr/>
        </p:nvSpPr>
        <p:spPr>
          <a:xfrm>
            <a:off x="596925" y="1482375"/>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471" name="Google Shape;471;p23"/>
          <p:cNvSpPr txBox="1"/>
          <p:nvPr/>
        </p:nvSpPr>
        <p:spPr>
          <a:xfrm>
            <a:off x="3120000" y="1482363"/>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472" name="Google Shape;472;p23"/>
          <p:cNvSpPr txBox="1"/>
          <p:nvPr/>
        </p:nvSpPr>
        <p:spPr>
          <a:xfrm>
            <a:off x="500950" y="341277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473" name="Google Shape;473;p23"/>
          <p:cNvSpPr txBox="1"/>
          <p:nvPr/>
        </p:nvSpPr>
        <p:spPr>
          <a:xfrm>
            <a:off x="3478378" y="455226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2651</Words>
  <Application>Microsoft Macintosh PowerPoint</Application>
  <PresentationFormat>On-screen Show (16:9)</PresentationFormat>
  <Paragraphs>357</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Space Mono</vt:lpstr>
      <vt:lpstr>Proxima Nova</vt:lpstr>
      <vt:lpstr>Arial</vt:lpstr>
      <vt:lpstr>Simple Light</vt:lpstr>
      <vt:lpstr>PowerPoint Presentation</vt:lpstr>
      <vt:lpstr>Overview and Goal</vt:lpstr>
      <vt:lpstr>NLDAS-2/Noah-LSM background</vt:lpstr>
      <vt:lpstr>PowerPoint Presentation</vt:lpstr>
      <vt:lpstr>Neural Net Architectures: FNN &amp; RNN</vt:lpstr>
      <vt:lpstr>Neural Net Architectures: LSTM, AccRNN, and AccLSTM</vt:lpstr>
      <vt:lpstr>Evaluation Challenges and Strategies</vt:lpstr>
      <vt:lpstr>Neural Net Training Methodology</vt:lpstr>
      <vt:lpstr>Bulk Evaluation: Validation Histograms</vt:lpstr>
      <vt:lpstr>Bulk Evaluation: Horizon error</vt:lpstr>
      <vt:lpstr>Bulk Evaluation: Error wrt Humidity/Temp </vt:lpstr>
      <vt:lpstr>Case Study: Hurricane Florence</vt:lpstr>
      <vt:lpstr>Case Study: Hurricane Florence</vt:lpstr>
      <vt:lpstr>Case Study: Gatlinburg Drought (+ Fire)</vt:lpstr>
      <vt:lpstr>Case Study: Nebraska Sandhills</vt:lpstr>
      <vt:lpstr>Future Directions / Questions?</vt:lpstr>
      <vt:lpstr>PowerPoint Presentation</vt:lpstr>
      <vt:lpstr>Neural Net Training Methodology</vt:lpstr>
      <vt:lpstr>Evaluation Example: Error wrt Saturation/change </vt:lpstr>
      <vt:lpstr>Evaluation Example: Sample Cases</vt:lpstr>
      <vt:lpstr>Evaluation Example: Infiltration Validation</vt:lpstr>
      <vt:lpstr>Supporting Open Science</vt:lpstr>
      <vt:lpstr>Lessons So Far</vt:lpstr>
      <vt:lpstr>Lessons: State vs Increment</vt:lpstr>
      <vt:lpstr>Lessons: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Dodson, Mitchell T. (MSFC-ST12)[UAH]</cp:lastModifiedBy>
  <cp:revision>2</cp:revision>
  <dcterms:modified xsi:type="dcterms:W3CDTF">2025-01-14T22:08:31Z</dcterms:modified>
</cp:coreProperties>
</file>